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62" r:id="rId1"/>
  </p:sldMasterIdLst>
  <p:notesMasterIdLst>
    <p:notesMasterId r:id="rId25"/>
  </p:notesMasterIdLst>
  <p:handoutMasterIdLst>
    <p:handoutMasterId r:id="rId26"/>
  </p:handoutMasterIdLst>
  <p:sldIdLst>
    <p:sldId id="617" r:id="rId2"/>
    <p:sldId id="618" r:id="rId3"/>
    <p:sldId id="615" r:id="rId4"/>
    <p:sldId id="620" r:id="rId5"/>
    <p:sldId id="614" r:id="rId6"/>
    <p:sldId id="626" r:id="rId7"/>
    <p:sldId id="408" r:id="rId8"/>
    <p:sldId id="621" r:id="rId9"/>
    <p:sldId id="622" r:id="rId10"/>
    <p:sldId id="638" r:id="rId11"/>
    <p:sldId id="624" r:id="rId12"/>
    <p:sldId id="625" r:id="rId13"/>
    <p:sldId id="411" r:id="rId14"/>
    <p:sldId id="639" r:id="rId15"/>
    <p:sldId id="627" r:id="rId16"/>
    <p:sldId id="628" r:id="rId17"/>
    <p:sldId id="629" r:id="rId18"/>
    <p:sldId id="632" r:id="rId19"/>
    <p:sldId id="633" r:id="rId20"/>
    <p:sldId id="637" r:id="rId21"/>
    <p:sldId id="634" r:id="rId22"/>
    <p:sldId id="635" r:id="rId23"/>
    <p:sldId id="636" r:id="rId24"/>
  </p:sldIdLst>
  <p:sldSz cx="24387175" cy="13716000"/>
  <p:notesSz cx="6858000" cy="9144000"/>
  <p:defaultTextStyle>
    <a:defPPr>
      <a:defRPr lang="en-US"/>
    </a:defPPr>
    <a:lvl1pPr marL="0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68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937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406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875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344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813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282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751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EB6"/>
    <a:srgbClr val="121619"/>
    <a:srgbClr val="BE95FF"/>
    <a:srgbClr val="212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96"/>
    <p:restoredTop sz="96327"/>
  </p:normalViewPr>
  <p:slideViewPr>
    <p:cSldViewPr snapToGrid="0" snapToObjects="1">
      <p:cViewPr>
        <p:scale>
          <a:sx n="66" d="100"/>
          <a:sy n="66" d="100"/>
        </p:scale>
        <p:origin x="470" y="245"/>
      </p:cViewPr>
      <p:guideLst/>
    </p:cSldViewPr>
  </p:slideViewPr>
  <p:outlineViewPr>
    <p:cViewPr>
      <p:scale>
        <a:sx n="33" d="100"/>
        <a:sy n="33" d="100"/>
      </p:scale>
      <p:origin x="-56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6710" y="228600"/>
            <a:ext cx="6419088" cy="361232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021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1945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2438522" rtl="0" eaLnBrk="1" latinLnBrk="0" hangingPunct="1">
      <a:lnSpc>
        <a:spcPct val="110000"/>
      </a:lnSpc>
      <a:spcBef>
        <a:spcPts val="0"/>
      </a:spcBef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465690" indent="-452991" algn="l" defTabSz="2438522" rtl="0" eaLnBrk="1" latinLnBrk="0" hangingPunct="1">
      <a:lnSpc>
        <a:spcPct val="110000"/>
      </a:lnSpc>
      <a:spcBef>
        <a:spcPts val="0"/>
      </a:spcBef>
      <a:buFont typeface="IBM Plex Sans"/>
      <a:buChar char="–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926638" indent="-463319" algn="l" defTabSz="2438522" rtl="0" eaLnBrk="1" latinLnBrk="0" hangingPunct="1">
      <a:lnSpc>
        <a:spcPct val="110000"/>
      </a:lnSpc>
      <a:spcBef>
        <a:spcPts val="0"/>
      </a:spcBef>
      <a:buFont typeface="IBM Plex Sans Light" panose="020B0604020202020204" pitchFamily="34" charset="0"/>
      <a:buChar char="•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1682580" indent="-463319" algn="l" defTabSz="2438522" rtl="0" eaLnBrk="1" latinLnBrk="0" hangingPunct="1">
      <a:lnSpc>
        <a:spcPct val="110000"/>
      </a:lnSpc>
      <a:spcBef>
        <a:spcPts val="0"/>
      </a:spcBef>
      <a:buFont typeface="IBM Plex Sans Light"/>
      <a:buChar char="–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465690" marR="0" indent="-452991" algn="l" defTabSz="2438522" rtl="0" eaLnBrk="1" fontAlgn="base" latinLnBrk="0" hangingPunct="1">
      <a:lnSpc>
        <a:spcPct val="100000"/>
      </a:lnSpc>
      <a:spcBef>
        <a:spcPts val="1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2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6096305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879392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05868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208392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557772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81884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64665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030651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391775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522138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444359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985033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74033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021541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91587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987598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descr="Place imagery here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 descr="IBM 8-bar logo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95180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0319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7819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6805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6443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1160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1349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1023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0703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 descr="Vertical column divider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9940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4967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78651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4512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21703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956051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083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40754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1252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0A530A6-2F26-DA70-D0D9-6DD90453CE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9638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3241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1061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6229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74950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28484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5609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4" name="Straight Connector 23" descr="Vertical column divider">
            <a:extLst>
              <a:ext uri="{FF2B5EF4-FFF2-40B4-BE49-F238E27FC236}">
                <a16:creationId xmlns:a16="http://schemas.microsoft.com/office/drawing/2014/main" id="{B5CBE6E3-0E18-8A57-578D-D314948AF14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8" name="Straight Connector 27" descr="Vertical column divider">
            <a:extLst>
              <a:ext uri="{FF2B5EF4-FFF2-40B4-BE49-F238E27FC236}">
                <a16:creationId xmlns:a16="http://schemas.microsoft.com/office/drawing/2014/main" id="{52FF3B59-8BBA-8C99-9D4D-743723E434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7" name="Straight Connector 26" descr="Vertical column divider">
            <a:extLst>
              <a:ext uri="{FF2B5EF4-FFF2-40B4-BE49-F238E27FC236}">
                <a16:creationId xmlns:a16="http://schemas.microsoft.com/office/drawing/2014/main" id="{47200B05-7E36-4E03-3739-0BA9837646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05542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1217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2167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Qiskit Fall Fest 2024</a:t>
            </a:r>
          </a:p>
        </p:txBody>
      </p:sp>
    </p:spTree>
    <p:extLst>
      <p:ext uri="{BB962C8B-B14F-4D97-AF65-F5344CB8AC3E}">
        <p14:creationId xmlns:p14="http://schemas.microsoft.com/office/powerpoint/2010/main" val="3224836230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54425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Qiskit Fall Fest 2024</a:t>
            </a:r>
          </a:p>
        </p:txBody>
      </p:sp>
    </p:spTree>
    <p:extLst>
      <p:ext uri="{BB962C8B-B14F-4D97-AF65-F5344CB8AC3E}">
        <p14:creationId xmlns:p14="http://schemas.microsoft.com/office/powerpoint/2010/main" val="2327768506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70910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769490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9" name="Picture 8" descr="IBM 8-bar logo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14004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7" descr="Place bio portrait here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7" descr="Place bio portrait here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 descr="Place bio portrait here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 descr="Place bio portrait here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 descr="Place bio portrait here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 descr="Place bio portrait here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19277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9029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87956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5039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161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8491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0936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0394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83910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0837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607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Qiskit Fall Fest 2024</a:t>
            </a:r>
          </a:p>
        </p:txBody>
      </p:sp>
    </p:spTree>
    <p:extLst>
      <p:ext uri="{BB962C8B-B14F-4D97-AF65-F5344CB8AC3E}">
        <p14:creationId xmlns:p14="http://schemas.microsoft.com/office/powerpoint/2010/main" val="3669031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4" r:id="rId1"/>
    <p:sldLayoutId id="2147483904" r:id="rId2"/>
    <p:sldLayoutId id="2147483905" r:id="rId3"/>
    <p:sldLayoutId id="2147483901" r:id="rId4"/>
    <p:sldLayoutId id="2147483692" r:id="rId5"/>
    <p:sldLayoutId id="2147483906" r:id="rId6"/>
    <p:sldLayoutId id="2147483907" r:id="rId7"/>
    <p:sldLayoutId id="2147483910" r:id="rId8"/>
    <p:sldLayoutId id="2147483908" r:id="rId9"/>
    <p:sldLayoutId id="2147483909" r:id="rId10"/>
    <p:sldLayoutId id="2147483912" r:id="rId11"/>
    <p:sldLayoutId id="2147483914" r:id="rId12"/>
    <p:sldLayoutId id="2147483915" r:id="rId13"/>
    <p:sldLayoutId id="2147483913" r:id="rId14"/>
    <p:sldLayoutId id="2147483917" r:id="rId15"/>
    <p:sldLayoutId id="2147483942" r:id="rId16"/>
    <p:sldLayoutId id="2147483919" r:id="rId17"/>
    <p:sldLayoutId id="2147483929" r:id="rId18"/>
    <p:sldLayoutId id="2147483920" r:id="rId19"/>
    <p:sldLayoutId id="2147483930" r:id="rId20"/>
    <p:sldLayoutId id="2147483928" r:id="rId21"/>
    <p:sldLayoutId id="2147483948" r:id="rId22"/>
    <p:sldLayoutId id="2147483927" r:id="rId23"/>
    <p:sldLayoutId id="2147483950" r:id="rId24"/>
    <p:sldLayoutId id="2147483921" r:id="rId25"/>
    <p:sldLayoutId id="2147483916" r:id="rId26"/>
    <p:sldLayoutId id="2147483922" r:id="rId27"/>
    <p:sldLayoutId id="2147483953" r:id="rId28"/>
    <p:sldLayoutId id="2147483956" r:id="rId29"/>
    <p:sldLayoutId id="2147483923" r:id="rId30"/>
    <p:sldLayoutId id="2147483924" r:id="rId31"/>
    <p:sldLayoutId id="2147483926" r:id="rId32"/>
    <p:sldLayoutId id="2147483925" r:id="rId33"/>
    <p:sldLayoutId id="2147483959" r:id="rId34"/>
    <p:sldLayoutId id="2147483937" r:id="rId35"/>
    <p:sldLayoutId id="2147483932" r:id="rId36"/>
    <p:sldLayoutId id="2147483934" r:id="rId37"/>
    <p:sldLayoutId id="2147483935" r:id="rId38"/>
    <p:sldLayoutId id="2147483936" r:id="rId39"/>
    <p:sldLayoutId id="2147483938" r:id="rId40"/>
    <p:sldLayoutId id="2147483939" r:id="rId41"/>
    <p:sldLayoutId id="2147483940" r:id="rId42"/>
    <p:sldLayoutId id="2147483943" r:id="rId43"/>
    <p:sldLayoutId id="2147483960" r:id="rId44"/>
    <p:sldLayoutId id="2147483941" r:id="rId45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 userDrawn="1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7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F397CE-182E-F598-FF86-5763C165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3920700"/>
            <a:ext cx="10099675" cy="652132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IBM Plex Mono" panose="020B0509050203000203" pitchFamily="49" charset="77"/>
              </a:rPr>
              <a:t>Welcome to the Qiskit Fall Fest 2024!</a:t>
            </a:r>
            <a:br>
              <a:rPr lang="en-US" dirty="0">
                <a:solidFill>
                  <a:srgbClr val="FF7EB6"/>
                </a:solidFill>
                <a:latin typeface="IBM Plex Mono" panose="020B0509050203000203" pitchFamily="49" charset="77"/>
              </a:rPr>
            </a:br>
            <a:br>
              <a:rPr lang="en-US" dirty="0">
                <a:solidFill>
                  <a:schemeClr val="bg1"/>
                </a:solidFill>
                <a:latin typeface="+mj-lt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IBM 8-bar logo">
            <a:extLst>
              <a:ext uri="{FF2B5EF4-FFF2-40B4-BE49-F238E27FC236}">
                <a16:creationId xmlns:a16="http://schemas.microsoft.com/office/drawing/2014/main" id="{317CEB34-F938-2C3A-FB0D-78AA102EEBF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ACB8B6-F248-B3B0-369C-8FD47B1BE7F0}"/>
              </a:ext>
            </a:extLst>
          </p:cNvPr>
          <p:cNvSpPr txBox="1"/>
          <p:nvPr/>
        </p:nvSpPr>
        <p:spPr>
          <a:xfrm>
            <a:off x="22983568" y="-321276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marR="0" lvl="0" indent="-446749" algn="l" defTabSz="2438400" rtl="0" eaLnBrk="1" fontAlgn="auto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  <a:sym typeface="IBM Plex Sans Light"/>
            </a:endParaRPr>
          </a:p>
        </p:txBody>
      </p:sp>
      <p:pic>
        <p:nvPicPr>
          <p:cNvPr id="7" name="Picture 6" descr="A cartoon of a space station&#10;&#10;Description automatically generated">
            <a:extLst>
              <a:ext uri="{FF2B5EF4-FFF2-40B4-BE49-F238E27FC236}">
                <a16:creationId xmlns:a16="http://schemas.microsoft.com/office/drawing/2014/main" id="{55B6F224-96A9-BCFC-A227-D4AC6B305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1789" y="646724"/>
            <a:ext cx="11587061" cy="1306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7259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le with a circle and text&#10;&#10;Description automatically generated">
            <a:extLst>
              <a:ext uri="{FF2B5EF4-FFF2-40B4-BE49-F238E27FC236}">
                <a16:creationId xmlns:a16="http://schemas.microsoft.com/office/drawing/2014/main" id="{843D26C3-141D-9022-BC44-B9034BC77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9357" y="384049"/>
            <a:ext cx="2729266" cy="272926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CBBFFD2E-362F-424E-9A5A-AF1BBC5D8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1399143"/>
            <a:ext cx="19499299" cy="2104222"/>
          </a:xfrm>
        </p:spPr>
        <p:txBody>
          <a:bodyPr/>
          <a:lstStyle/>
          <a:p>
            <a:r>
              <a:rPr lang="en-IN" sz="8800" dirty="0">
                <a:solidFill>
                  <a:schemeClr val="bg1"/>
                </a:solidFill>
                <a:effectLst/>
                <a:latin typeface="+mj-lt"/>
              </a:rPr>
              <a:t>Configure</a:t>
            </a:r>
            <a:r>
              <a:rPr lang="en-IN" sz="8800" b="1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IN" sz="8800" dirty="0">
                <a:solidFill>
                  <a:schemeClr val="bg1"/>
                </a:solidFill>
                <a:effectLst/>
                <a:latin typeface="+mj-lt"/>
              </a:rPr>
              <a:t>your</a:t>
            </a:r>
            <a:r>
              <a:rPr lang="en-IN" sz="8800" b="1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IN" sz="8800" dirty="0">
                <a:solidFill>
                  <a:schemeClr val="bg1"/>
                </a:solidFill>
                <a:effectLst/>
                <a:latin typeface="+mj-lt"/>
              </a:rPr>
              <a:t>environment</a:t>
            </a:r>
            <a:br>
              <a:rPr lang="en-US" sz="8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endParaRPr lang="en-US" sz="8000" b="1" dirty="0">
              <a:solidFill>
                <a:schemeClr val="bg1"/>
              </a:solidFill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71CF19D-50FE-4E63-B2FB-4576AFD4BC7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Qiskit Fall Fest 2024</a:t>
            </a:r>
          </a:p>
        </p:txBody>
      </p:sp>
      <p:sp>
        <p:nvSpPr>
          <p:cNvPr id="20" name="Slide Number Placeholder">
            <a:extLst>
              <a:ext uri="{FF2B5EF4-FFF2-40B4-BE49-F238E27FC236}">
                <a16:creationId xmlns:a16="http://schemas.microsoft.com/office/drawing/2014/main" id="{B6EE7D6E-4F31-4525-8358-EED50C223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604110" y="12938838"/>
            <a:ext cx="208390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07C192-1337-44B3-B1C8-C68E8E00EA3D}"/>
              </a:ext>
            </a:extLst>
          </p:cNvPr>
          <p:cNvSpPr txBox="1"/>
          <p:nvPr/>
        </p:nvSpPr>
        <p:spPr>
          <a:xfrm>
            <a:off x="1781401" y="10330457"/>
            <a:ext cx="20824372" cy="1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Y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ou need to </a:t>
            </a:r>
            <a:r>
              <a:rPr lang="en-US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**store your API token**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to track your progress. If you do not properly store your API token, the grader will not work.</a:t>
            </a:r>
          </a:p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IN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DD9E24C-226F-4145-A35D-1B0CE86361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8" r="695"/>
          <a:stretch/>
        </p:blipFill>
        <p:spPr>
          <a:xfrm>
            <a:off x="809234" y="4528457"/>
            <a:ext cx="22768706" cy="376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0957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C785-4B73-1374-CE3A-190BCF86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86" y="1048456"/>
            <a:ext cx="17141825" cy="1676106"/>
          </a:xfrm>
        </p:spPr>
        <p:txBody>
          <a:bodyPr/>
          <a:lstStyle/>
          <a:p>
            <a:r>
              <a:rPr lang="en-IN" sz="8800" dirty="0">
                <a:solidFill>
                  <a:schemeClr val="tx1"/>
                </a:solidFill>
                <a:effectLst/>
                <a:latin typeface="+mj-lt"/>
              </a:rPr>
              <a:t>Configure</a:t>
            </a:r>
            <a:r>
              <a:rPr lang="en-IN" sz="8800" b="1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N" sz="8800" dirty="0">
                <a:solidFill>
                  <a:schemeClr val="tx1"/>
                </a:solidFill>
                <a:effectLst/>
                <a:latin typeface="+mj-lt"/>
              </a:rPr>
              <a:t>your</a:t>
            </a:r>
            <a:r>
              <a:rPr lang="en-IN" sz="8800" b="1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N" sz="8800" dirty="0">
                <a:solidFill>
                  <a:schemeClr val="tx1"/>
                </a:solidFill>
                <a:effectLst/>
                <a:latin typeface="+mj-lt"/>
              </a:rPr>
              <a:t>environment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AB4860-B80A-E3E0-1A24-4210B3E952F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86C17C2C-13ED-63D8-33F8-B7F8FCF5F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A pink circle with black text and a circle with a circle and a circle with a circle with a circle with a circle with a circle with a circle with a circle with a circle with a circle&#10;&#10;Description automatically generated">
            <a:extLst>
              <a:ext uri="{FF2B5EF4-FFF2-40B4-BE49-F238E27FC236}">
                <a16:creationId xmlns:a16="http://schemas.microsoft.com/office/drawing/2014/main" id="{40B85026-9D90-C4DE-DE7B-A9E58D61B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9245" y="384047"/>
            <a:ext cx="2859087" cy="28590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134625-820D-67C2-7FE0-DE9896CAF32B}"/>
              </a:ext>
            </a:extLst>
          </p:cNvPr>
          <p:cNvSpPr txBox="1"/>
          <p:nvPr/>
        </p:nvSpPr>
        <p:spPr>
          <a:xfrm>
            <a:off x="20315583" y="-815009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923E26-85F0-6C4F-8990-BB032F20001E}"/>
              </a:ext>
            </a:extLst>
          </p:cNvPr>
          <p:cNvSpPr txBox="1"/>
          <p:nvPr/>
        </p:nvSpPr>
        <p:spPr>
          <a:xfrm>
            <a:off x="753925" y="5480488"/>
            <a:ext cx="16923286" cy="6486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endParaRPr lang="en-IN" b="1" dirty="0">
              <a:solidFill>
                <a:srgbClr val="FF7EB6"/>
              </a:solidFill>
              <a:effectLst/>
              <a:latin typeface="Consolas" panose="020B0609020204030204" pitchFamily="49" charset="0"/>
            </a:endParaRPr>
          </a:p>
          <a:p>
            <a:pPr defTabSz="2438400">
              <a:spcBef>
                <a:spcPts val="2900"/>
              </a:spcBef>
              <a:buSzPct val="100000"/>
            </a:pPr>
            <a:endParaRPr lang="en-IN" b="1" dirty="0">
              <a:solidFill>
                <a:srgbClr val="FF7EB6"/>
              </a:solidFill>
              <a:effectLst/>
              <a:latin typeface="Consolas" panose="020B0609020204030204" pitchFamily="49" charset="0"/>
            </a:endParaRPr>
          </a:p>
          <a:p>
            <a:pPr defTabSz="2438400">
              <a:spcBef>
                <a:spcPts val="2900"/>
              </a:spcBef>
              <a:buSzPct val="100000"/>
            </a:pPr>
            <a:endParaRPr lang="en-US" b="1" dirty="0">
              <a:solidFill>
                <a:srgbClr val="FF7EB6"/>
              </a:solidFill>
              <a:effectLst/>
              <a:latin typeface="Consolas" panose="020B0609020204030204" pitchFamily="49" charset="0"/>
            </a:endParaRPr>
          </a:p>
          <a:p>
            <a:pPr defTabSz="2438400">
              <a:buSzPct val="100000"/>
            </a:pPr>
            <a:endParaRPr lang="en-IN" b="1" dirty="0">
              <a:solidFill>
                <a:srgbClr val="FF7EB6"/>
              </a:solidFill>
              <a:effectLst/>
              <a:latin typeface="Consolas" panose="020B0609020204030204" pitchFamily="49" charset="0"/>
            </a:endParaRPr>
          </a:p>
          <a:p>
            <a:pPr defTabSz="2438400">
              <a:buSzPct val="100000"/>
            </a:pPr>
            <a:endParaRPr lang="en-IN" b="1" dirty="0">
              <a:solidFill>
                <a:srgbClr val="FF7EB6"/>
              </a:solidFill>
              <a:effectLst/>
              <a:latin typeface="Consolas" panose="020B0609020204030204" pitchFamily="49" charset="0"/>
            </a:endParaRPr>
          </a:p>
          <a:p>
            <a:pPr algn="l" defTabSz="2438400">
              <a:spcBef>
                <a:spcPts val="2900"/>
              </a:spcBef>
              <a:buSzPct val="100000"/>
            </a:pPr>
            <a:endParaRPr lang="en-IN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8DB5364-EF82-B427-DE0C-71C8F2ADD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81762" y="2467816"/>
            <a:ext cx="1892166" cy="1892166"/>
          </a:xfrm>
          <a:prstGeom prst="rect">
            <a:avLst/>
          </a:prstGeom>
        </p:spPr>
      </p:pic>
      <p:pic>
        <p:nvPicPr>
          <p:cNvPr id="11" name="Picture 10" descr="A purple circle with black border&#10;&#10;Description automatically generated">
            <a:extLst>
              <a:ext uri="{FF2B5EF4-FFF2-40B4-BE49-F238E27FC236}">
                <a16:creationId xmlns:a16="http://schemas.microsoft.com/office/drawing/2014/main" id="{63CA5D33-8150-82D4-668C-2F0B8F6C2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81913" y="161291"/>
            <a:ext cx="1898864" cy="1898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18D534-CFD7-77B6-967B-94AABED3F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37661" y="4499071"/>
            <a:ext cx="2355844" cy="2349133"/>
          </a:xfrm>
          <a:prstGeom prst="rect">
            <a:avLst/>
          </a:prstGeom>
        </p:spPr>
      </p:pic>
      <p:pic>
        <p:nvPicPr>
          <p:cNvPr id="13" name="Picture 12" descr="A pink logo in a circle&#10;&#10;Description automatically generated">
            <a:extLst>
              <a:ext uri="{FF2B5EF4-FFF2-40B4-BE49-F238E27FC236}">
                <a16:creationId xmlns:a16="http://schemas.microsoft.com/office/drawing/2014/main" id="{9B8BE3F7-7729-8438-45B0-6208A21730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03112" y="3413899"/>
            <a:ext cx="2066589" cy="2066589"/>
          </a:xfrm>
          <a:prstGeom prst="rect">
            <a:avLst/>
          </a:prstGeom>
        </p:spPr>
      </p:pic>
      <p:pic>
        <p:nvPicPr>
          <p:cNvPr id="15" name="Picture 1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A7BAC868-C4A4-4549-EFDB-6894285AA4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93911" y="6951667"/>
            <a:ext cx="2159646" cy="65272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F4942C4-72B4-95D7-7E79-0D81BE07B9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129137" y="6101904"/>
            <a:ext cx="1689195" cy="662429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5DAA4C1E-E5C4-50DA-479B-29042759F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330" y="6291313"/>
            <a:ext cx="16167270" cy="452431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### Imports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qiskit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QuantumCircuit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qiskit.quantum_info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SparsePauliOp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qiskit_ibm_runtime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EstimatorV2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as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Estimator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qiskit_aer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AerSimulator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matplotlib.pyplot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as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plt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from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qc_grader.challenges.fall_fest24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grade_lab1_ex1, grade_lab1_welcome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85E62-9B9C-4060-B3F2-0687A9CDB6B5}"/>
              </a:ext>
            </a:extLst>
          </p:cNvPr>
          <p:cNvSpPr txBox="1"/>
          <p:nvPr/>
        </p:nvSpPr>
        <p:spPr>
          <a:xfrm>
            <a:off x="576072" y="3243134"/>
            <a:ext cx="16418230" cy="2349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742950" indent="-742950" algn="just">
              <a:buFont typeface="+mj-lt"/>
              <a:buAutoNum type="arabicPeriod" startAt="5"/>
            </a:pPr>
            <a:r>
              <a:rPr lang="en-US" dirty="0">
                <a:latin typeface="Consolas" panose="020B0609020204030204" pitchFamily="49" charset="0"/>
              </a:rPr>
              <a:t>And finally, we will run all the required imports for the rest of the notebook. In the future, this will be done at the beginning of each notebook.</a:t>
            </a:r>
            <a:endParaRPr lang="en-IN" b="1" dirty="0">
              <a:solidFill>
                <a:srgbClr val="FF7EB6"/>
              </a:solidFill>
              <a:latin typeface="Consolas" panose="020B0609020204030204" pitchFamily="49" charset="0"/>
            </a:endParaRPr>
          </a:p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dirty="0"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8156352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9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C785-4B73-1374-CE3A-190BCF86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1478624"/>
            <a:ext cx="19499299" cy="1189175"/>
          </a:xfrm>
        </p:spPr>
        <p:txBody>
          <a:bodyPr/>
          <a:lstStyle/>
          <a:p>
            <a:r>
              <a:rPr lang="en-US" sz="6600" dirty="0">
                <a:solidFill>
                  <a:schemeClr val="tx1"/>
                </a:solidFill>
                <a:effectLst/>
                <a:latin typeface="+mj-lt"/>
              </a:rPr>
              <a:t>Exercise 1: Testing the grader cell</a:t>
            </a:r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8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endParaRPr lang="en-US" sz="8000" b="1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AB4860-B80A-E3E0-1A24-4210B3E952F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86C17C2C-13ED-63D8-33F8-B7F8FCF5F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 descr="A circular logo with a circle and text&#10;&#10;Description automatically generated">
            <a:extLst>
              <a:ext uri="{FF2B5EF4-FFF2-40B4-BE49-F238E27FC236}">
                <a16:creationId xmlns:a16="http://schemas.microsoft.com/office/drawing/2014/main" id="{82F0E77D-B515-5054-6819-6B1AA056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9245" y="384047"/>
            <a:ext cx="2859087" cy="28590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38EC93-583C-08D0-9088-05016B7175D6}"/>
              </a:ext>
            </a:extLst>
          </p:cNvPr>
          <p:cNvSpPr txBox="1"/>
          <p:nvPr/>
        </p:nvSpPr>
        <p:spPr>
          <a:xfrm>
            <a:off x="696686" y="3367144"/>
            <a:ext cx="22250400" cy="8726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b="0" dirty="0">
                <a:effectLst/>
                <a:latin typeface="Consolas" panose="020B0609020204030204" pitchFamily="49" charset="0"/>
              </a:rPr>
              <a:t>Every exercise you encounter in the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Qiskit</a:t>
            </a:r>
            <a:r>
              <a:rPr lang="en-US" b="0" dirty="0">
                <a:effectLst/>
                <a:latin typeface="Consolas" panose="020B0609020204030204" pitchFamily="49" charset="0"/>
              </a:rPr>
              <a:t> Fall Fest is followed by a </a:t>
            </a:r>
            <a:r>
              <a:rPr lang="en-US" b="1" dirty="0">
                <a:effectLst/>
                <a:latin typeface="Consolas" panose="020B0609020204030204" pitchFamily="49" charset="0"/>
              </a:rPr>
              <a:t>**grader cell**</a:t>
            </a:r>
            <a:r>
              <a:rPr lang="en-US" b="0" dirty="0">
                <a:effectLst/>
                <a:latin typeface="Consolas" panose="020B0609020204030204" pitchFamily="49" charset="0"/>
              </a:rPr>
              <a:t>. The grader takes the code and passes it to a </a:t>
            </a:r>
            <a:r>
              <a:rPr lang="en-US" b="0" i="1" dirty="0">
                <a:effectLst/>
                <a:latin typeface="Consolas" panose="020B0609020204030204" pitchFamily="49" charset="0"/>
              </a:rPr>
              <a:t>*</a:t>
            </a:r>
            <a:r>
              <a:rPr lang="en-US" b="1" dirty="0">
                <a:effectLst/>
                <a:latin typeface="Consolas" panose="020B0609020204030204" pitchFamily="49" charset="0"/>
              </a:rPr>
              <a:t>hidden auto-grader</a:t>
            </a:r>
            <a:r>
              <a:rPr lang="en-US" b="0" i="1" dirty="0"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effectLst/>
                <a:latin typeface="Consolas" panose="020B0609020204030204" pitchFamily="49" charset="0"/>
              </a:rPr>
              <a:t>. </a:t>
            </a:r>
            <a:r>
              <a:rPr lang="en-US" dirty="0">
                <a:latin typeface="Consolas" panose="020B0609020204030204" pitchFamily="49" charset="0"/>
              </a:rPr>
              <a:t>I</a:t>
            </a:r>
            <a:r>
              <a:rPr lang="en-US" b="0" dirty="0">
                <a:effectLst/>
                <a:latin typeface="Consolas" panose="020B0609020204030204" pitchFamily="49" charset="0"/>
              </a:rPr>
              <a:t>t will simply tell you "right" or "wrong." However, for more complex exercises, we include hints or suggestions.</a:t>
            </a:r>
          </a:p>
          <a:p>
            <a:pPr defTabSz="2438400">
              <a:spcBef>
                <a:spcPts val="2900"/>
              </a:spcBef>
              <a:buSzPct val="100000"/>
            </a:pPr>
            <a:r>
              <a:rPr lang="en-US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Your Task: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Change the value of the variable `answer` to be a string. This string can be anything you like.</a:t>
            </a:r>
          </a:p>
          <a:p>
            <a:pPr defTabSz="2438400">
              <a:spcBef>
                <a:spcPts val="2900"/>
              </a:spcBef>
              <a:buSzPct val="100000"/>
            </a:pPr>
            <a:endParaRPr lang="en-IN" kern="0" dirty="0">
              <a:ea typeface="+mj-ea"/>
              <a:cs typeface="+mj-cs"/>
              <a:sym typeface="IBM Plex Sans Ligh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4448453-4D91-2E6E-92F7-875546FAB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686" y="7195182"/>
            <a:ext cx="21909087" cy="230832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### Exercise Cell - this is where you add your own code to solve the question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### To pass the grader, the variable answer must be a "string"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answer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42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DAB3FC2-9D3B-5BEE-F8A2-BC56C2CE7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686" y="9929052"/>
            <a:ext cx="21909087" cy="230832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### Grader Cell - Submit your answer by running the following code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### You do not need to add any code into this cell</a:t>
            </a: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grade_lab1_welcome(answer)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4967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63B98A-63E0-51EE-3452-1453E3FD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1"/>
            <a:ext cx="5411071" cy="5770300"/>
          </a:xfrm>
        </p:spPr>
        <p:txBody>
          <a:bodyPr/>
          <a:lstStyle/>
          <a:p>
            <a:r>
              <a:rPr lang="en-US" sz="6600" dirty="0"/>
              <a:t>Potential fixes for some common errors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C552-EA0C-BC92-1680-1346F27497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64854" y="855663"/>
            <a:ext cx="16912192" cy="2859087"/>
          </a:xfrm>
        </p:spPr>
        <p:txBody>
          <a:bodyPr/>
          <a:lstStyle/>
          <a:p>
            <a:r>
              <a:rPr lang="en-US" b="1" dirty="0">
                <a:solidFill>
                  <a:srgbClr val="FF7EB6"/>
                </a:solidFill>
                <a:effectLst/>
                <a:latin typeface="Consolas" panose="020B0609020204030204" pitchFamily="49" charset="0"/>
              </a:rPr>
              <a:t>Error:</a:t>
            </a:r>
            <a:r>
              <a:rPr lang="en-US" b="0" dirty="0">
                <a:solidFill>
                  <a:srgbClr val="FF7EB6"/>
                </a:solidFill>
                <a:effectLst/>
                <a:latin typeface="Consolas" panose="020B0609020204030204" pitchFamily="49" charset="0"/>
              </a:rPr>
              <a:t>   `argument "answer" (int) is not an instance of str`</a:t>
            </a:r>
          </a:p>
          <a:p>
            <a:r>
              <a:rPr lang="en-US" b="0" i="1" dirty="0">
                <a:effectLst/>
                <a:latin typeface="Consolas" panose="020B0609020204030204" pitchFamily="49" charset="0"/>
              </a:rPr>
              <a:t>Solution: </a:t>
            </a:r>
            <a:r>
              <a:rPr lang="en-US" b="0" dirty="0">
                <a:effectLst/>
                <a:latin typeface="Consolas" panose="020B0609020204030204" pitchFamily="49" charset="0"/>
              </a:rPr>
              <a:t>You need to change the value of the `answer` variable     </a:t>
            </a: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0" dirty="0">
                <a:effectLst/>
                <a:latin typeface="Consolas" panose="020B0609020204030204" pitchFamily="49" charset="0"/>
              </a:rPr>
              <a:t>to be a string. A string is a word or sentence contained 	within quotation marks.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616A23-92AD-A6BF-BC58-65B4F9270D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64854" y="4729617"/>
            <a:ext cx="17357889" cy="2857500"/>
          </a:xfrm>
        </p:spPr>
        <p:txBody>
          <a:bodyPr/>
          <a:lstStyle/>
          <a:p>
            <a:r>
              <a:rPr lang="en-US" b="1" dirty="0">
                <a:solidFill>
                  <a:srgbClr val="FF7EB6"/>
                </a:solidFill>
                <a:effectLst/>
                <a:latin typeface="Consolas" panose="020B0609020204030204" pitchFamily="49" charset="0"/>
              </a:rPr>
              <a:t>Error:   </a:t>
            </a:r>
            <a:r>
              <a:rPr lang="en-US" b="0" dirty="0">
                <a:solidFill>
                  <a:srgbClr val="FF7EB6"/>
                </a:solidFill>
                <a:effectLst/>
                <a:latin typeface="Consolas" panose="020B0609020204030204" pitchFamily="49" charset="0"/>
              </a:rPr>
              <a:t>`Failed: 401 Client Error: Unauthorized for url:         	https://auth.quantum.ibm.com/api/users/loginWithToken`</a:t>
            </a:r>
          </a:p>
          <a:p>
            <a:r>
              <a:rPr lang="en-US" b="0" i="1" dirty="0">
                <a:effectLst/>
                <a:latin typeface="Consolas" panose="020B0609020204030204" pitchFamily="49" charset="0"/>
              </a:rPr>
              <a:t>Solution: </a:t>
            </a:r>
            <a:r>
              <a:rPr lang="en-US" b="0" dirty="0">
                <a:effectLst/>
                <a:latin typeface="Consolas" panose="020B0609020204030204" pitchFamily="49" charset="0"/>
              </a:rPr>
              <a:t>Return to the [Configure your challenge environment]</a:t>
            </a:r>
          </a:p>
          <a:p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0" dirty="0">
                <a:effectLst/>
                <a:latin typeface="Consolas" panose="020B0609020204030204" pitchFamily="49" charset="0"/>
              </a:rPr>
              <a:t>(</a:t>
            </a:r>
            <a:r>
              <a:rPr lang="en-US" b="0" u="sng" dirty="0">
                <a:effectLst/>
                <a:latin typeface="Consolas" panose="020B0609020204030204" pitchFamily="49" charset="0"/>
              </a:rPr>
              <a:t>#configure</a:t>
            </a:r>
            <a:r>
              <a:rPr lang="en-US" b="0" dirty="0">
                <a:effectLst/>
                <a:latin typeface="Consolas" panose="020B0609020204030204" pitchFamily="49" charset="0"/>
              </a:rPr>
              <a:t>) section and properly store your API token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7CD29B-CF17-A33A-5171-B360B71DA4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75740" y="8724900"/>
            <a:ext cx="17036760" cy="2857500"/>
          </a:xfrm>
        </p:spPr>
        <p:txBody>
          <a:bodyPr/>
          <a:lstStyle/>
          <a:p>
            <a:r>
              <a:rPr lang="en-US" b="1" dirty="0">
                <a:solidFill>
                  <a:srgbClr val="FF7EB6"/>
                </a:solidFill>
                <a:effectLst/>
                <a:latin typeface="Consolas" panose="020B0609020204030204" pitchFamily="49" charset="0"/>
              </a:rPr>
              <a:t>Error:   </a:t>
            </a:r>
            <a:r>
              <a:rPr lang="en-US" b="0" dirty="0">
                <a:solidFill>
                  <a:srgbClr val="FF7EB6"/>
                </a:solidFill>
                <a:effectLst/>
                <a:latin typeface="Consolas" panose="020B0609020204030204" pitchFamily="49" charset="0"/>
              </a:rPr>
              <a:t>`Failed: Unable to access service (Forbidden)`</a:t>
            </a:r>
          </a:p>
          <a:p>
            <a:r>
              <a:rPr lang="en-US" b="0" i="1" dirty="0">
                <a:effectLst/>
                <a:latin typeface="Consolas" panose="020B0609020204030204" pitchFamily="49" charset="0"/>
              </a:rPr>
              <a:t>Solution: </a:t>
            </a:r>
            <a:r>
              <a:rPr lang="en-US" b="0" dirty="0">
                <a:effectLst/>
                <a:latin typeface="Consolas" panose="020B0609020204030204" pitchFamily="49" charset="0"/>
              </a:rPr>
              <a:t>You did not properly install your grader package. Restart 	your kernel and run all above code cells before returning 	here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D679A8F-AC0F-54A7-5994-CA7756D5831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1B924167-E0CC-B5F2-BDFC-582A7FAB8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1656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55A89-31D3-C769-71AD-38E9ADC2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113393"/>
            <a:ext cx="19551614" cy="1749552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chemeClr val="bg1"/>
                </a:solidFill>
                <a:effectLst/>
              </a:rPr>
              <a:t>Generate a two-qubit Bell state using </a:t>
            </a:r>
            <a:r>
              <a:rPr lang="en-US" sz="6000" dirty="0" err="1">
                <a:solidFill>
                  <a:schemeClr val="bg1"/>
                </a:solidFill>
                <a:effectLst/>
              </a:rPr>
              <a:t>Qiskit</a:t>
            </a:r>
            <a:r>
              <a:rPr lang="en-US" sz="6000" dirty="0">
                <a:solidFill>
                  <a:schemeClr val="bg1"/>
                </a:solidFill>
                <a:effectLst/>
              </a:rPr>
              <a:t> patterns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588F6F-C66C-FFF6-F027-434CCBD37F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Qiskit Fall Fest 2024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41794889-6D85-5EF1-D228-19EEF3359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65638" y="12938838"/>
            <a:ext cx="246862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176F2C-E3C8-4091-385C-B9525E748DE5}"/>
              </a:ext>
            </a:extLst>
          </p:cNvPr>
          <p:cNvSpPr txBox="1"/>
          <p:nvPr/>
        </p:nvSpPr>
        <p:spPr>
          <a:xfrm>
            <a:off x="1621971" y="3793465"/>
            <a:ext cx="14597743" cy="10093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r>
              <a:rPr lang="en-US" b="0" dirty="0">
                <a:solidFill>
                  <a:srgbClr val="CCCCCC"/>
                </a:solidFill>
                <a:effectLst/>
              </a:rPr>
              <a:t>A </a:t>
            </a:r>
            <a:r>
              <a:rPr lang="en-US" b="0" dirty="0" err="1">
                <a:solidFill>
                  <a:srgbClr val="BE95FF"/>
                </a:solidFill>
                <a:effectLst/>
              </a:rPr>
              <a:t>Qiskit</a:t>
            </a:r>
            <a:r>
              <a:rPr lang="en-US" b="0" dirty="0">
                <a:solidFill>
                  <a:srgbClr val="BE95FF"/>
                </a:solidFill>
                <a:effectLst/>
              </a:rPr>
              <a:t> pattern </a:t>
            </a:r>
            <a:r>
              <a:rPr lang="en-US" b="0" dirty="0">
                <a:solidFill>
                  <a:srgbClr val="CCCCCC"/>
                </a:solidFill>
                <a:effectLst/>
              </a:rPr>
              <a:t>is a four step workflow for setting up, running, and getting results from a quantum computer. This is the workflow designed to help you use utility-scale quantum computers. It works as follows:</a:t>
            </a:r>
          </a:p>
          <a:p>
            <a:endParaRPr lang="en-US" b="0" dirty="0">
              <a:solidFill>
                <a:srgbClr val="CCCCCC"/>
              </a:solidFill>
              <a:effectLst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Map circuits and operators</a:t>
            </a: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Optimize the circuit</a:t>
            </a: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Execute the circuit</a:t>
            </a: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Post-process the results</a:t>
            </a:r>
          </a:p>
          <a:p>
            <a:pPr algn="l" defTabSz="2438400">
              <a:spcBef>
                <a:spcPts val="2900"/>
              </a:spcBef>
              <a:buSzPct val="100000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51237F-2AA1-E170-E3DE-E67C3FCEE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4376" y="10354652"/>
            <a:ext cx="3078110" cy="2186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6380D4-E981-9EEF-D653-8AC54D87C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1293" y="7576164"/>
            <a:ext cx="2535340" cy="25281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377CEE-351C-4BA1-7CFF-4D18D4601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09472" y="11732746"/>
            <a:ext cx="4451969" cy="1791021"/>
          </a:xfrm>
          <a:prstGeom prst="rect">
            <a:avLst/>
          </a:prstGeom>
        </p:spPr>
      </p:pic>
      <p:pic>
        <p:nvPicPr>
          <p:cNvPr id="13" name="Picture 12" descr="A purple background with black text&#10;&#10;Description automatically generated">
            <a:extLst>
              <a:ext uri="{FF2B5EF4-FFF2-40B4-BE49-F238E27FC236}">
                <a16:creationId xmlns:a16="http://schemas.microsoft.com/office/drawing/2014/main" id="{8AB494F4-B7A9-BF3E-F110-D44D00240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78091" y="9480369"/>
            <a:ext cx="1992977" cy="72103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6A9CED0-53F6-11DA-B012-C6DC6E849D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025956" y="10553542"/>
            <a:ext cx="2375043" cy="7299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81570B-469D-3713-5A4E-23C01E00CB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036" y="5891308"/>
            <a:ext cx="816935" cy="8169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8D4BD4-A565-9531-A4AE-AE941AB85A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034" y="9206913"/>
            <a:ext cx="816935" cy="816935"/>
          </a:xfrm>
          <a:prstGeom prst="rect">
            <a:avLst/>
          </a:prstGeom>
        </p:spPr>
      </p:pic>
      <p:pic>
        <p:nvPicPr>
          <p:cNvPr id="5" name="Picture 4" descr="A circle with a circle and text&#10;&#10;Description automatically generated">
            <a:extLst>
              <a:ext uri="{FF2B5EF4-FFF2-40B4-BE49-F238E27FC236}">
                <a16:creationId xmlns:a16="http://schemas.microsoft.com/office/drawing/2014/main" id="{843D26C3-141D-9022-BC44-B9034BC77D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219357" y="384049"/>
            <a:ext cx="2729266" cy="2729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E935D9-C38A-A374-505A-99359DD09C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035" y="7007758"/>
            <a:ext cx="816935" cy="816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AD51E4-8B5A-0C18-3FB5-85224BF1E4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729" y="8124208"/>
            <a:ext cx="816935" cy="81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4337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C785-4B73-1374-CE3A-190BCF86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03" y="858849"/>
            <a:ext cx="17141825" cy="1676106"/>
          </a:xfrm>
        </p:spPr>
        <p:txBody>
          <a:bodyPr/>
          <a:lstStyle/>
          <a:p>
            <a:r>
              <a:rPr lang="en-US" sz="6000" dirty="0" err="1">
                <a:solidFill>
                  <a:schemeClr val="tx1"/>
                </a:solidFill>
                <a:effectLst/>
                <a:latin typeface="+mj-lt"/>
              </a:rPr>
              <a:t>Qiskit</a:t>
            </a:r>
            <a:r>
              <a:rPr lang="en-US" sz="6000" dirty="0">
                <a:solidFill>
                  <a:schemeClr val="tx1"/>
                </a:solidFill>
                <a:effectLst/>
                <a:latin typeface="+mj-lt"/>
              </a:rPr>
              <a:t> pattern step 1: Map circuits and operators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AB4860-B80A-E3E0-1A24-4210B3E952F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86C17C2C-13ED-63D8-33F8-B7F8FCF5F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A pink circle with black text and a circle with a circle and a circle with a circle with a circle with a circle with a circle with a circle with a circle with a circle with a circle&#10;&#10;Description automatically generated">
            <a:extLst>
              <a:ext uri="{FF2B5EF4-FFF2-40B4-BE49-F238E27FC236}">
                <a16:creationId xmlns:a16="http://schemas.microsoft.com/office/drawing/2014/main" id="{40B85026-9D90-C4DE-DE7B-A9E58D61B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9245" y="384047"/>
            <a:ext cx="2859087" cy="28590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134625-820D-67C2-7FE0-DE9896CAF32B}"/>
              </a:ext>
            </a:extLst>
          </p:cNvPr>
          <p:cNvSpPr txBox="1"/>
          <p:nvPr/>
        </p:nvSpPr>
        <p:spPr>
          <a:xfrm>
            <a:off x="20315583" y="-815009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923E26-85F0-6C4F-8990-BB032F20001E}"/>
              </a:ext>
            </a:extLst>
          </p:cNvPr>
          <p:cNvSpPr txBox="1"/>
          <p:nvPr/>
        </p:nvSpPr>
        <p:spPr>
          <a:xfrm>
            <a:off x="1065930" y="2825139"/>
            <a:ext cx="16461906" cy="988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dirty="0">
                <a:effectLst/>
                <a:latin typeface="Consolas" panose="020B0609020204030204" pitchFamily="49" charset="0"/>
              </a:rPr>
              <a:t>Mapping your problem to circuits and operators is easy when you're only dealing with a handful of qubits but can get more difficult as you scale up. To start, we will construct a Bell state. This is a classic example that showcases entanglement between two qubits.</a:t>
            </a:r>
          </a:p>
          <a:p>
            <a:pPr defTabSz="2438400">
              <a:spcBef>
                <a:spcPts val="2900"/>
              </a:spcBef>
              <a:buSzPct val="100000"/>
            </a:pPr>
            <a:endParaRPr lang="en-IN" b="1" dirty="0">
              <a:solidFill>
                <a:srgbClr val="FF7EB6"/>
              </a:solidFill>
              <a:effectLst/>
              <a:latin typeface="Consolas" panose="020B0609020204030204" pitchFamily="49" charset="0"/>
            </a:endParaRPr>
          </a:p>
          <a:p>
            <a:pPr defTabSz="2438400">
              <a:spcBef>
                <a:spcPts val="2900"/>
              </a:spcBef>
              <a:buSzPct val="100000"/>
            </a:pPr>
            <a:endParaRPr lang="en-US" b="1" dirty="0">
              <a:solidFill>
                <a:srgbClr val="FF7EB6"/>
              </a:solidFill>
              <a:effectLst/>
              <a:latin typeface="Consolas" panose="020B0609020204030204" pitchFamily="49" charset="0"/>
            </a:endParaRPr>
          </a:p>
          <a:p>
            <a:pPr defTabSz="2438400">
              <a:spcBef>
                <a:spcPts val="2900"/>
              </a:spcBef>
              <a:buSzPct val="100000"/>
            </a:pPr>
            <a:endParaRPr lang="en-US" b="0" dirty="0">
              <a:solidFill>
                <a:srgbClr val="FF7EB6"/>
              </a:solidFill>
              <a:effectLst/>
              <a:latin typeface="Consolas" panose="020B0609020204030204" pitchFamily="49" charset="0"/>
            </a:endParaRPr>
          </a:p>
          <a:p>
            <a:pPr algn="l" defTabSz="2438400">
              <a:spcBef>
                <a:spcPts val="2900"/>
              </a:spcBef>
              <a:buSzPct val="100000"/>
            </a:pPr>
            <a:endParaRPr lang="en-IN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8DB5364-EF82-B427-DE0C-71C8F2ADD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81762" y="2467816"/>
            <a:ext cx="1892166" cy="1892166"/>
          </a:xfrm>
          <a:prstGeom prst="rect">
            <a:avLst/>
          </a:prstGeom>
        </p:spPr>
      </p:pic>
      <p:pic>
        <p:nvPicPr>
          <p:cNvPr id="11" name="Picture 10" descr="A purple circle with black border&#10;&#10;Description automatically generated">
            <a:extLst>
              <a:ext uri="{FF2B5EF4-FFF2-40B4-BE49-F238E27FC236}">
                <a16:creationId xmlns:a16="http://schemas.microsoft.com/office/drawing/2014/main" id="{63CA5D33-8150-82D4-668C-2F0B8F6C2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81913" y="161291"/>
            <a:ext cx="1898864" cy="1898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18D534-CFD7-77B6-967B-94AABED3F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37661" y="4499071"/>
            <a:ext cx="2355844" cy="2349133"/>
          </a:xfrm>
          <a:prstGeom prst="rect">
            <a:avLst/>
          </a:prstGeom>
        </p:spPr>
      </p:pic>
      <p:pic>
        <p:nvPicPr>
          <p:cNvPr id="13" name="Picture 12" descr="A pink logo in a circle&#10;&#10;Description automatically generated">
            <a:extLst>
              <a:ext uri="{FF2B5EF4-FFF2-40B4-BE49-F238E27FC236}">
                <a16:creationId xmlns:a16="http://schemas.microsoft.com/office/drawing/2014/main" id="{9B8BE3F7-7729-8438-45B0-6208A21730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03112" y="3413899"/>
            <a:ext cx="2066589" cy="2066589"/>
          </a:xfrm>
          <a:prstGeom prst="rect">
            <a:avLst/>
          </a:prstGeom>
        </p:spPr>
      </p:pic>
      <p:pic>
        <p:nvPicPr>
          <p:cNvPr id="15" name="Picture 1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A7BAC868-C4A4-4549-EFDB-6894285AA4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93911" y="6951667"/>
            <a:ext cx="2159646" cy="65272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F4942C4-72B4-95D7-7E79-0D81BE07B9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129137" y="6101904"/>
            <a:ext cx="1689195" cy="662429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25E3821D-6336-49EF-E162-9F7AC3844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930" y="6219588"/>
            <a:ext cx="16815831" cy="600164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Create a new circuit with two qubits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qc =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QuantumCircuit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Add a Hadamard gate to qubit 0 placing it in a superposition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qc.h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Perform a CNOT gate on qubit 1, controlled by qubit 0. The CNOT effectively entangles our qubits.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qc.cx(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Return a drawing of the circuit using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MatPlotLib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("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mpl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"). This is the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last line of the cell, so the drawing appears in the cell output.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qc.draw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mpl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96537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C785-4B73-1374-CE3A-190BCF86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03" y="791710"/>
            <a:ext cx="17141825" cy="1676106"/>
          </a:xfrm>
        </p:spPr>
        <p:txBody>
          <a:bodyPr/>
          <a:lstStyle/>
          <a:p>
            <a:r>
              <a:rPr lang="en-US" sz="6000" dirty="0" err="1">
                <a:solidFill>
                  <a:schemeClr val="tx1"/>
                </a:solidFill>
                <a:effectLst/>
                <a:latin typeface="+mj-lt"/>
              </a:rPr>
              <a:t>Qiskit</a:t>
            </a:r>
            <a:r>
              <a:rPr lang="en-US" sz="6000" dirty="0">
                <a:solidFill>
                  <a:schemeClr val="tx1"/>
                </a:solidFill>
                <a:effectLst/>
                <a:latin typeface="+mj-lt"/>
              </a:rPr>
              <a:t> pattern step 1: Map circuits and operators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AB4860-B80A-E3E0-1A24-4210B3E952F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86C17C2C-13ED-63D8-33F8-B7F8FCF5F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 descr="A pink circle with black text and a circle with a circle and a circle with a circle with a circle with a circle with a circle with a circle with a circle with a circle with a circle&#10;&#10;Description automatically generated">
            <a:extLst>
              <a:ext uri="{FF2B5EF4-FFF2-40B4-BE49-F238E27FC236}">
                <a16:creationId xmlns:a16="http://schemas.microsoft.com/office/drawing/2014/main" id="{40B85026-9D90-C4DE-DE7B-A9E58D61B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9245" y="384047"/>
            <a:ext cx="2859087" cy="28590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134625-820D-67C2-7FE0-DE9896CAF32B}"/>
              </a:ext>
            </a:extLst>
          </p:cNvPr>
          <p:cNvSpPr txBox="1"/>
          <p:nvPr/>
        </p:nvSpPr>
        <p:spPr>
          <a:xfrm>
            <a:off x="20315583" y="-815009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923E26-85F0-6C4F-8990-BB032F20001E}"/>
              </a:ext>
            </a:extLst>
          </p:cNvPr>
          <p:cNvSpPr txBox="1"/>
          <p:nvPr/>
        </p:nvSpPr>
        <p:spPr>
          <a:xfrm>
            <a:off x="1676981" y="2564505"/>
            <a:ext cx="16438299" cy="10113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2438400">
              <a:buSzPct val="100000"/>
            </a:pPr>
            <a:r>
              <a:rPr lang="en-US" sz="4000" dirty="0">
                <a:solidFill>
                  <a:srgbClr val="FF7EB6"/>
                </a:solidFill>
                <a:latin typeface="Consolas" panose="020B0609020204030204" pitchFamily="49" charset="0"/>
              </a:rPr>
              <a:t>Visualizing Quantum Circuits with Operators-</a:t>
            </a:r>
          </a:p>
          <a:p>
            <a:pPr defTabSz="2438400">
              <a:buSzPct val="100000"/>
            </a:pPr>
            <a:endParaRPr lang="en-IN" b="1" dirty="0">
              <a:solidFill>
                <a:srgbClr val="FF7EB6"/>
              </a:solidFill>
              <a:effectLst/>
              <a:latin typeface="Consolas" panose="020B0609020204030204" pitchFamily="49" charset="0"/>
            </a:endParaRPr>
          </a:p>
          <a:p>
            <a:pPr defTabSz="2438400">
              <a:buSzPct val="100000"/>
            </a:pPr>
            <a:r>
              <a:rPr lang="en-US" dirty="0">
                <a:effectLst/>
                <a:latin typeface="Consolas" panose="020B0609020204030204" pitchFamily="49" charset="0"/>
              </a:rPr>
              <a:t>Operators help verify that our quantum circuit behaves as expected.</a:t>
            </a:r>
          </a:p>
          <a:p>
            <a:pPr defTabSz="2438400">
              <a:buSzPct val="100000"/>
            </a:pPr>
            <a:endParaRPr lang="en-US" dirty="0">
              <a:effectLst/>
              <a:latin typeface="Consolas" panose="020B0609020204030204" pitchFamily="49" charset="0"/>
            </a:endParaRPr>
          </a:p>
          <a:p>
            <a:pPr defTabSz="2438400">
              <a:buSzPct val="100000"/>
            </a:pPr>
            <a:r>
              <a:rPr lang="en-US" dirty="0">
                <a:effectLst/>
                <a:latin typeface="Consolas" panose="020B0609020204030204" pitchFamily="49" charset="0"/>
              </a:rPr>
              <a:t>Two types of operators:</a:t>
            </a:r>
          </a:p>
          <a:p>
            <a:pPr defTabSz="2438400">
              <a:buSzPct val="100000"/>
            </a:pPr>
            <a:r>
              <a:rPr lang="en-US" dirty="0">
                <a:effectLst/>
                <a:latin typeface="Consolas" panose="020B0609020204030204" pitchFamily="49" charset="0"/>
              </a:rPr>
              <a:t>Single-qubit operators: Measure one qubit (e.g., XI, IX, ZI, IZ).</a:t>
            </a:r>
          </a:p>
          <a:p>
            <a:pPr defTabSz="2438400">
              <a:buSzPct val="100000"/>
            </a:pPr>
            <a:r>
              <a:rPr lang="en-US" dirty="0">
                <a:effectLst/>
                <a:latin typeface="Consolas" panose="020B0609020204030204" pitchFamily="49" charset="0"/>
              </a:rPr>
              <a:t>Two-qubit operators: Measure both qubits (e.g., XX, ZZ).</a:t>
            </a:r>
            <a:endParaRPr lang="en-US" dirty="0">
              <a:latin typeface="Consolas" panose="020B0609020204030204" pitchFamily="49" charset="0"/>
            </a:endParaRPr>
          </a:p>
          <a:p>
            <a:pPr defTabSz="2438400">
              <a:buSzPct val="100000"/>
            </a:pPr>
            <a:endParaRPr lang="en-US" b="0" dirty="0">
              <a:solidFill>
                <a:srgbClr val="FF7EB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Expectation values for the entangled bell state:</a:t>
            </a:r>
          </a:p>
          <a:p>
            <a:r>
              <a:rPr lang="en-US" dirty="0">
                <a:latin typeface="Consolas" panose="020B0609020204030204" pitchFamily="49" charset="0"/>
              </a:rPr>
              <a:t>Single-qubit operators should have an expectation value of 0.</a:t>
            </a:r>
          </a:p>
          <a:p>
            <a:r>
              <a:rPr lang="en-US" dirty="0">
                <a:latin typeface="Consolas" panose="020B0609020204030204" pitchFamily="49" charset="0"/>
              </a:rPr>
              <a:t>Two-qubit operators should have a non-zero value (ideally close to 1).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pPr algn="l" defTabSz="2438400">
              <a:buSzPct val="100000"/>
            </a:pP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+mj-cs"/>
                <a:sym typeface="IBM Plex Sans Light"/>
              </a:rPr>
              <a:t>Gate Combinations:</a:t>
            </a:r>
          </a:p>
          <a:p>
            <a:pPr algn="l" defTabSz="2438400">
              <a:buSzPct val="100000"/>
            </a:pP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+mj-cs"/>
                <a:sym typeface="IBM Plex Sans Light"/>
              </a:rPr>
              <a:t>Use X, Z, and Identity I gates to create operators.</a:t>
            </a:r>
          </a:p>
          <a:p>
            <a:pPr algn="l" defTabSz="2438400">
              <a:buSzPct val="100000"/>
            </a:pPr>
            <a:r>
              <a:rPr lang="en-US" kern="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+mj-cs"/>
                <a:sym typeface="IBM Plex Sans Light"/>
              </a:rPr>
              <a:t>I gate: does nothing to the qubit, useful for combining with X and Z.</a:t>
            </a:r>
            <a:endParaRPr lang="en-IN" kern="0" dirty="0">
              <a:solidFill>
                <a:srgbClr val="000000"/>
              </a:solidFill>
              <a:latin typeface="Consolas" panose="020B0609020204030204" pitchFamily="49" charset="0"/>
              <a:ea typeface="+mj-ea"/>
              <a:cs typeface="+mj-cs"/>
              <a:sym typeface="IBM Plex Sans Light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8DB5364-EF82-B427-DE0C-71C8F2ADD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81762" y="2467816"/>
            <a:ext cx="1892166" cy="1892166"/>
          </a:xfrm>
          <a:prstGeom prst="rect">
            <a:avLst/>
          </a:prstGeom>
        </p:spPr>
      </p:pic>
      <p:pic>
        <p:nvPicPr>
          <p:cNvPr id="11" name="Picture 10" descr="A purple circle with black border&#10;&#10;Description automatically generated">
            <a:extLst>
              <a:ext uri="{FF2B5EF4-FFF2-40B4-BE49-F238E27FC236}">
                <a16:creationId xmlns:a16="http://schemas.microsoft.com/office/drawing/2014/main" id="{63CA5D33-8150-82D4-668C-2F0B8F6C2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81913" y="161291"/>
            <a:ext cx="1898864" cy="1898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18D534-CFD7-77B6-967B-94AABED3F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37661" y="4499071"/>
            <a:ext cx="2355844" cy="2349133"/>
          </a:xfrm>
          <a:prstGeom prst="rect">
            <a:avLst/>
          </a:prstGeom>
        </p:spPr>
      </p:pic>
      <p:pic>
        <p:nvPicPr>
          <p:cNvPr id="13" name="Picture 12" descr="A pink logo in a circle&#10;&#10;Description automatically generated">
            <a:extLst>
              <a:ext uri="{FF2B5EF4-FFF2-40B4-BE49-F238E27FC236}">
                <a16:creationId xmlns:a16="http://schemas.microsoft.com/office/drawing/2014/main" id="{9B8BE3F7-7729-8438-45B0-6208A21730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03112" y="3413899"/>
            <a:ext cx="2066589" cy="2066589"/>
          </a:xfrm>
          <a:prstGeom prst="rect">
            <a:avLst/>
          </a:prstGeom>
        </p:spPr>
      </p:pic>
      <p:pic>
        <p:nvPicPr>
          <p:cNvPr id="15" name="Picture 1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A7BAC868-C4A4-4549-EFDB-6894285AA4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93911" y="6951667"/>
            <a:ext cx="2159646" cy="65272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F4942C4-72B4-95D7-7E79-0D81BE07B9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129137" y="6101904"/>
            <a:ext cx="1689195" cy="662429"/>
          </a:xfrm>
          <a:prstGeom prst="rect">
            <a:avLst/>
          </a:prstGeom>
        </p:spPr>
      </p:pic>
      <p:pic>
        <p:nvPicPr>
          <p:cNvPr id="18" name="Picture 17" descr="A logo of a company&#10;&#10;Description automatically generated">
            <a:extLst>
              <a:ext uri="{FF2B5EF4-FFF2-40B4-BE49-F238E27FC236}">
                <a16:creationId xmlns:a16="http://schemas.microsoft.com/office/drawing/2014/main" id="{0E71703E-5CD6-CC1F-7D05-55CA659186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055" y="5344343"/>
            <a:ext cx="658588" cy="658588"/>
          </a:xfrm>
          <a:prstGeom prst="rect">
            <a:avLst/>
          </a:prstGeom>
        </p:spPr>
      </p:pic>
      <p:pic>
        <p:nvPicPr>
          <p:cNvPr id="19" name="Picture 18" descr="A logo of a company&#10;&#10;Description automatically generated">
            <a:extLst>
              <a:ext uri="{FF2B5EF4-FFF2-40B4-BE49-F238E27FC236}">
                <a16:creationId xmlns:a16="http://schemas.microsoft.com/office/drawing/2014/main" id="{7BA7FF51-8C81-52C7-9C1E-C47EF1E137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4600" y="7530376"/>
            <a:ext cx="658588" cy="658588"/>
          </a:xfrm>
          <a:prstGeom prst="rect">
            <a:avLst/>
          </a:prstGeom>
        </p:spPr>
      </p:pic>
      <p:pic>
        <p:nvPicPr>
          <p:cNvPr id="20" name="Picture 19" descr="A logo of a company&#10;&#10;Description automatically generated">
            <a:extLst>
              <a:ext uri="{FF2B5EF4-FFF2-40B4-BE49-F238E27FC236}">
                <a16:creationId xmlns:a16="http://schemas.microsoft.com/office/drawing/2014/main" id="{E5C09D38-C92E-93E9-3669-E9AEC747A6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4600" y="10223323"/>
            <a:ext cx="658588" cy="65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4743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9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C785-4B73-1374-CE3A-190BCF86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953628"/>
            <a:ext cx="19499299" cy="1714171"/>
          </a:xfrm>
        </p:spPr>
        <p:txBody>
          <a:bodyPr/>
          <a:lstStyle/>
          <a:p>
            <a:r>
              <a:rPr lang="en-US" sz="6600" dirty="0">
                <a:solidFill>
                  <a:schemeClr val="tx1"/>
                </a:solidFill>
                <a:effectLst/>
                <a:latin typeface="+mj-lt"/>
              </a:rPr>
              <a:t>Exercise 2:Operators</a:t>
            </a:r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sz="80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endParaRPr lang="en-US" sz="8000" b="1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AB4860-B80A-E3E0-1A24-4210B3E952F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86C17C2C-13ED-63D8-33F8-B7F8FCF5F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 descr="A circular logo with a circle and text&#10;&#10;Description automatically generated">
            <a:extLst>
              <a:ext uri="{FF2B5EF4-FFF2-40B4-BE49-F238E27FC236}">
                <a16:creationId xmlns:a16="http://schemas.microsoft.com/office/drawing/2014/main" id="{82F0E77D-B515-5054-6819-6B1AA056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9245" y="384047"/>
            <a:ext cx="2859087" cy="28590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38EC93-583C-08D0-9088-05016B7175D6}"/>
              </a:ext>
            </a:extLst>
          </p:cNvPr>
          <p:cNvSpPr txBox="1"/>
          <p:nvPr/>
        </p:nvSpPr>
        <p:spPr>
          <a:xfrm>
            <a:off x="968876" y="3442447"/>
            <a:ext cx="21978209" cy="8651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Your Task: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Following the same approach, create the last three operators: `IZ`, `XX`, and `XI`.</a:t>
            </a:r>
          </a:p>
          <a:p>
            <a:pPr defTabSz="2438400">
              <a:spcBef>
                <a:spcPts val="2900"/>
              </a:spcBef>
              <a:buSzPct val="100000"/>
            </a:pPr>
            <a:endParaRPr lang="en-IN" kern="0" dirty="0">
              <a:ea typeface="+mj-ea"/>
              <a:cs typeface="+mj-cs"/>
              <a:sym typeface="IBM Plex Sans Ligh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DB25C0A-1C00-AA44-B712-81735572C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877" y="4761545"/>
            <a:ext cx="21978209" cy="698652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The ZZ applies a Z operator on qubit 0, and a Z operator on qubit 1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ZZ =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SparsePauliOp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'ZZ'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The ZI applies a Z operator on qubit 0, and an Identity operator on qubit 1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ZI =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SparsePauliOp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'ZI'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The IX applies an Identity operator on qubit 0, and an X operator on qubit 1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IX =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SparsePauliOp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'IX'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### Write your code below here ###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### Follow the same naming convention we used above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## Don't change any code past this line, but remember to run the cell.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observables = [IZ, IX, ZI, XI, ZZ, XX]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29244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63B98A-63E0-51EE-3452-1453E3FD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24" y="4494928"/>
            <a:ext cx="5411071" cy="5770300"/>
          </a:xfrm>
        </p:spPr>
        <p:txBody>
          <a:bodyPr/>
          <a:lstStyle/>
          <a:p>
            <a:r>
              <a:rPr lang="en-US" sz="6600" dirty="0"/>
              <a:t>Potential fixes for some common errors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616A23-92AD-A6BF-BC58-65B4F9270D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40286" y="5616089"/>
            <a:ext cx="17357889" cy="2361974"/>
          </a:xfrm>
        </p:spPr>
        <p:txBody>
          <a:bodyPr/>
          <a:lstStyle/>
          <a:p>
            <a:r>
              <a:rPr lang="en-US" b="1" dirty="0">
                <a:solidFill>
                  <a:srgbClr val="FF7EB6"/>
                </a:solidFill>
                <a:effectLst/>
                <a:latin typeface="Consolas" panose="020B0609020204030204" pitchFamily="49" charset="0"/>
              </a:rPr>
              <a:t>Error:</a:t>
            </a:r>
            <a:r>
              <a:rPr lang="en-US" b="0" dirty="0">
                <a:solidFill>
                  <a:srgbClr val="FF7EB6"/>
                </a:solidFill>
                <a:effectLst/>
                <a:latin typeface="Consolas" panose="020B0609020204030204" pitchFamily="49" charset="0"/>
              </a:rPr>
              <a:t> `</a:t>
            </a:r>
            <a:r>
              <a:rPr lang="en-US" b="0" dirty="0" err="1">
                <a:solidFill>
                  <a:srgbClr val="FF7EB6"/>
                </a:solidFill>
                <a:effectLst/>
                <a:latin typeface="Consolas" panose="020B0609020204030204" pitchFamily="49" charset="0"/>
              </a:rPr>
              <a:t>NameError</a:t>
            </a:r>
            <a:r>
              <a:rPr lang="en-US" b="0" dirty="0">
                <a:solidFill>
                  <a:srgbClr val="FF7EB6"/>
                </a:solidFill>
                <a:effectLst/>
                <a:latin typeface="Consolas" panose="020B0609020204030204" pitchFamily="49" charset="0"/>
              </a:rPr>
              <a:t>: name 'observables' is not defined`</a:t>
            </a:r>
          </a:p>
          <a:p>
            <a:r>
              <a:rPr lang="en-US" b="0" i="1" dirty="0">
                <a:solidFill>
                  <a:srgbClr val="121619"/>
                </a:solidFill>
                <a:effectLst/>
                <a:latin typeface="Consolas" panose="020B0609020204030204" pitchFamily="49" charset="0"/>
              </a:rPr>
              <a:t>Solution:</a:t>
            </a:r>
            <a:r>
              <a:rPr lang="en-US" b="0" dirty="0">
                <a:solidFill>
                  <a:srgbClr val="121619"/>
                </a:solidFill>
                <a:effectLst/>
                <a:latin typeface="Consolas" panose="020B0609020204030204" pitchFamily="49" charset="0"/>
              </a:rPr>
              <a:t> You need to run the code cell in Exercise 2 prior to 	running the Grader cell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7CD29B-CF17-A33A-5171-B360B71DA4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40286" y="9040586"/>
            <a:ext cx="17036760" cy="2857500"/>
          </a:xfrm>
        </p:spPr>
        <p:txBody>
          <a:bodyPr/>
          <a:lstStyle/>
          <a:p>
            <a:r>
              <a:rPr lang="en-US" b="1" dirty="0" err="1">
                <a:solidFill>
                  <a:srgbClr val="FF7EB6"/>
                </a:solidFill>
                <a:effectLst/>
                <a:latin typeface="Consolas" panose="020B0609020204030204" pitchFamily="49" charset="0"/>
              </a:rPr>
              <a:t>Error:</a:t>
            </a:r>
            <a:r>
              <a:rPr lang="en-US" b="0" dirty="0" err="1">
                <a:solidFill>
                  <a:srgbClr val="FF7EB6"/>
                </a:solidFill>
                <a:effectLst/>
                <a:latin typeface="Consolas" panose="020B0609020204030204" pitchFamily="49" charset="0"/>
              </a:rPr>
              <a:t>`item</a:t>
            </a:r>
            <a:r>
              <a:rPr lang="en-US" b="0" dirty="0">
                <a:solidFill>
                  <a:srgbClr val="FF7EB6"/>
                </a:solidFill>
                <a:effectLst/>
                <a:latin typeface="Consolas" panose="020B0609020204030204" pitchFamily="49" charset="0"/>
              </a:rPr>
              <a:t> 0 of argument "observables" (list) is not an instance     	of </a:t>
            </a:r>
            <a:r>
              <a:rPr lang="en-US" b="0" dirty="0" err="1">
                <a:solidFill>
                  <a:srgbClr val="FF7EB6"/>
                </a:solidFill>
                <a:effectLst/>
                <a:latin typeface="Consolas" panose="020B0609020204030204" pitchFamily="49" charset="0"/>
              </a:rPr>
              <a:t>qiskit.quantum_info.operators.symplectic.pauli.Pauli</a:t>
            </a:r>
            <a:r>
              <a:rPr lang="en-US" b="0" dirty="0">
                <a:solidFill>
                  <a:srgbClr val="FF7EB6"/>
                </a:solidFill>
                <a:effectLst/>
                <a:latin typeface="Consolas" panose="020B0609020204030204" pitchFamily="49" charset="0"/>
              </a:rPr>
              <a:t>`</a:t>
            </a:r>
          </a:p>
          <a:p>
            <a:r>
              <a:rPr lang="en-US" b="0" i="1" dirty="0">
                <a:effectLst/>
                <a:latin typeface="Consolas" panose="020B0609020204030204" pitchFamily="49" charset="0"/>
              </a:rPr>
              <a:t>Solution: </a:t>
            </a:r>
            <a:r>
              <a:rPr lang="en-US" b="0" dirty="0">
                <a:effectLst/>
                <a:latin typeface="Consolas" panose="020B0609020204030204" pitchFamily="49" charset="0"/>
              </a:rPr>
              <a:t>The answers you provided were not Pauli objects. Revise 	your answer.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D679A8F-AC0F-54A7-5994-CA7756D5831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1B924167-E0CC-B5F2-BDFC-582A7FAB8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C8F55-3629-D282-0D3E-7DC39CA8C344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739221" y="1004410"/>
            <a:ext cx="23073279" cy="304698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Submit your answer using following code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7A7E85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grade_lab1_ex1(observables)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3200" dirty="0">
              <a:solidFill>
                <a:srgbClr val="BCBEC4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11646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C785-4B73-1374-CE3A-190BCF86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975537"/>
            <a:ext cx="17141825" cy="1676106"/>
          </a:xfrm>
        </p:spPr>
        <p:txBody>
          <a:bodyPr/>
          <a:lstStyle/>
          <a:p>
            <a:r>
              <a:rPr lang="en-US" sz="6600" dirty="0" err="1">
                <a:solidFill>
                  <a:schemeClr val="tx1"/>
                </a:solidFill>
                <a:effectLst/>
                <a:latin typeface="+mj-lt"/>
              </a:rPr>
              <a:t>Qiskit</a:t>
            </a:r>
            <a:r>
              <a:rPr lang="en-US" sz="6600" dirty="0">
                <a:solidFill>
                  <a:schemeClr val="tx1"/>
                </a:solidFill>
                <a:effectLst/>
                <a:latin typeface="+mj-lt"/>
              </a:rPr>
              <a:t> pattern step 2: Optimize the circuit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AB4860-B80A-E3E0-1A24-4210B3E952F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86C17C2C-13ED-63D8-33F8-B7F8FCF5F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 descr="A pink circle with black text and a circle with a circle and a circle with a circle with a circle with a circle with a circle with a circle with a circle with a circle with a circle&#10;&#10;Description automatically generated">
            <a:extLst>
              <a:ext uri="{FF2B5EF4-FFF2-40B4-BE49-F238E27FC236}">
                <a16:creationId xmlns:a16="http://schemas.microsoft.com/office/drawing/2014/main" id="{40B85026-9D90-C4DE-DE7B-A9E58D61B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9245" y="384047"/>
            <a:ext cx="2859087" cy="28590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134625-820D-67C2-7FE0-DE9896CAF32B}"/>
              </a:ext>
            </a:extLst>
          </p:cNvPr>
          <p:cNvSpPr txBox="1"/>
          <p:nvPr/>
        </p:nvSpPr>
        <p:spPr>
          <a:xfrm>
            <a:off x="20315583" y="-815009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923E26-85F0-6C4F-8990-BB032F20001E}"/>
              </a:ext>
            </a:extLst>
          </p:cNvPr>
          <p:cNvSpPr txBox="1"/>
          <p:nvPr/>
        </p:nvSpPr>
        <p:spPr>
          <a:xfrm>
            <a:off x="1595736" y="3625751"/>
            <a:ext cx="15778860" cy="9337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b="0" dirty="0">
                <a:effectLst/>
                <a:latin typeface="Consolas" panose="020B0609020204030204" pitchFamily="49" charset="0"/>
              </a:rPr>
              <a:t>A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Qiskit</a:t>
            </a:r>
            <a:r>
              <a:rPr lang="en-US" b="0" dirty="0">
                <a:effectLst/>
                <a:latin typeface="Consolas" panose="020B0609020204030204" pitchFamily="49" charset="0"/>
              </a:rPr>
              <a:t> pattern is the best framework for working with a quantum computer at </a:t>
            </a:r>
            <a:r>
              <a:rPr lang="en-US" b="0" i="1" dirty="0">
                <a:effectLst/>
                <a:latin typeface="Consolas" panose="020B0609020204030204" pitchFamily="49" charset="0"/>
              </a:rPr>
              <a:t>*utility scale*</a:t>
            </a:r>
            <a:r>
              <a:rPr lang="en-US" b="0" dirty="0">
                <a:effectLst/>
                <a:latin typeface="Consolas" panose="020B0609020204030204" pitchFamily="49" charset="0"/>
              </a:rPr>
              <a:t> — the point where quantum computers can perform reliable computations at a scale beyond brute force classical computing methods. These computations can use hundreds of qubits.</a:t>
            </a:r>
          </a:p>
          <a:p>
            <a:pPr defTabSz="2438400">
              <a:spcBef>
                <a:spcPts val="2900"/>
              </a:spcBef>
              <a:buSzPct val="100000"/>
            </a:pPr>
            <a:r>
              <a:rPr lang="en-US" b="0" dirty="0">
                <a:effectLst/>
                <a:latin typeface="Consolas" panose="020B0609020204030204" pitchFamily="49" charset="0"/>
              </a:rPr>
              <a:t>However, in this intro section, we're only using two qubits. So, that means we do not need to do any work here to optimize the circuit.</a:t>
            </a:r>
            <a:endParaRPr lang="en-US" b="1" dirty="0">
              <a:solidFill>
                <a:srgbClr val="FF7EB6"/>
              </a:solidFill>
              <a:effectLst/>
              <a:latin typeface="Consolas" panose="020B0609020204030204" pitchFamily="49" charset="0"/>
            </a:endParaRPr>
          </a:p>
          <a:p>
            <a:pPr defTabSz="2438400">
              <a:spcBef>
                <a:spcPts val="2900"/>
              </a:spcBef>
              <a:buSzPct val="100000"/>
            </a:pPr>
            <a:r>
              <a:rPr lang="en-US" b="0" dirty="0">
                <a:effectLst/>
                <a:latin typeface="Consolas" panose="020B0609020204030204" pitchFamily="49" charset="0"/>
              </a:rPr>
              <a:t>To optimize the circuit, we can use the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Qiskit</a:t>
            </a:r>
            <a:r>
              <a:rPr 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transpiler</a:t>
            </a:r>
            <a:r>
              <a:rPr lang="en-US" b="0" dirty="0">
                <a:effectLst/>
                <a:latin typeface="Consolas" panose="020B0609020204030204" pitchFamily="49" charset="0"/>
              </a:rPr>
              <a:t>. During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transpilation</a:t>
            </a:r>
            <a:r>
              <a:rPr lang="en-US" b="0" dirty="0">
                <a:effectLst/>
                <a:latin typeface="Consolas" panose="020B0609020204030204" pitchFamily="49" charset="0"/>
              </a:rPr>
              <a:t>, we can optimally layout our qubits to minimize the required number of gates, for example.</a:t>
            </a:r>
          </a:p>
          <a:p>
            <a:pPr defTabSz="2438400">
              <a:spcBef>
                <a:spcPts val="2900"/>
              </a:spcBef>
              <a:buSzPct val="100000"/>
            </a:pPr>
            <a:endParaRPr lang="en-US" b="0" dirty="0">
              <a:solidFill>
                <a:srgbClr val="FF7EB6"/>
              </a:solidFill>
              <a:effectLst/>
              <a:latin typeface="Consolas" panose="020B0609020204030204" pitchFamily="49" charset="0"/>
            </a:endParaRPr>
          </a:p>
          <a:p>
            <a:pPr algn="l" defTabSz="2438400">
              <a:spcBef>
                <a:spcPts val="2900"/>
              </a:spcBef>
              <a:buSzPct val="100000"/>
            </a:pPr>
            <a:endParaRPr lang="en-IN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8DB5364-EF82-B427-DE0C-71C8F2ADD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81762" y="2467816"/>
            <a:ext cx="1892166" cy="1892166"/>
          </a:xfrm>
          <a:prstGeom prst="rect">
            <a:avLst/>
          </a:prstGeom>
        </p:spPr>
      </p:pic>
      <p:pic>
        <p:nvPicPr>
          <p:cNvPr id="11" name="Picture 10" descr="A purple circle with black border&#10;&#10;Description automatically generated">
            <a:extLst>
              <a:ext uri="{FF2B5EF4-FFF2-40B4-BE49-F238E27FC236}">
                <a16:creationId xmlns:a16="http://schemas.microsoft.com/office/drawing/2014/main" id="{63CA5D33-8150-82D4-668C-2F0B8F6C2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81913" y="161291"/>
            <a:ext cx="1898864" cy="1898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18D534-CFD7-77B6-967B-94AABED3F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37661" y="4499071"/>
            <a:ext cx="2355844" cy="2349133"/>
          </a:xfrm>
          <a:prstGeom prst="rect">
            <a:avLst/>
          </a:prstGeom>
        </p:spPr>
      </p:pic>
      <p:pic>
        <p:nvPicPr>
          <p:cNvPr id="13" name="Picture 12" descr="A pink logo in a circle&#10;&#10;Description automatically generated">
            <a:extLst>
              <a:ext uri="{FF2B5EF4-FFF2-40B4-BE49-F238E27FC236}">
                <a16:creationId xmlns:a16="http://schemas.microsoft.com/office/drawing/2014/main" id="{9B8BE3F7-7729-8438-45B0-6208A21730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03112" y="3413899"/>
            <a:ext cx="2066589" cy="2066589"/>
          </a:xfrm>
          <a:prstGeom prst="rect">
            <a:avLst/>
          </a:prstGeom>
        </p:spPr>
      </p:pic>
      <p:pic>
        <p:nvPicPr>
          <p:cNvPr id="15" name="Picture 1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A7BAC868-C4A4-4549-EFDB-6894285AA4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93911" y="6951667"/>
            <a:ext cx="2159646" cy="65272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F4942C4-72B4-95D7-7E79-0D81BE07B9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129137" y="6101904"/>
            <a:ext cx="1689195" cy="662429"/>
          </a:xfrm>
          <a:prstGeom prst="rect">
            <a:avLst/>
          </a:prstGeom>
        </p:spPr>
      </p:pic>
      <p:pic>
        <p:nvPicPr>
          <p:cNvPr id="5" name="Picture 4" descr="A logo of a company&#10;&#10;Description automatically generated">
            <a:extLst>
              <a:ext uri="{FF2B5EF4-FFF2-40B4-BE49-F238E27FC236}">
                <a16:creationId xmlns:a16="http://schemas.microsoft.com/office/drawing/2014/main" id="{9C51E211-0C8C-9036-2DDF-BD24853949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2483" y="3609459"/>
            <a:ext cx="612176" cy="612176"/>
          </a:xfrm>
          <a:prstGeom prst="rect">
            <a:avLst/>
          </a:prstGeom>
        </p:spPr>
      </p:pic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9FDADC4A-EC09-4EED-8EDB-0DD8B31C92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8528" y="6645579"/>
            <a:ext cx="612176" cy="612176"/>
          </a:xfrm>
          <a:prstGeom prst="rect">
            <a:avLst/>
          </a:prstGeom>
        </p:spPr>
      </p:pic>
      <p:pic>
        <p:nvPicPr>
          <p:cNvPr id="17" name="Picture 16" descr="A logo of a company&#10;&#10;Description automatically generated">
            <a:extLst>
              <a:ext uri="{FF2B5EF4-FFF2-40B4-BE49-F238E27FC236}">
                <a16:creationId xmlns:a16="http://schemas.microsoft.com/office/drawing/2014/main" id="{DB2FEA73-753E-96B2-69F0-9AEFF269A1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2483" y="8710370"/>
            <a:ext cx="612176" cy="61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7064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32209E-F31B-252A-814A-0CFF7266B5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7EB6"/>
                </a:solidFill>
                <a:latin typeface="IBM Plex Mono" panose="020B0509050203000203" pitchFamily="49" charset="77"/>
              </a:rPr>
              <a:t>Qiskit Fall Fest 2024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F397CE-182E-F598-FF86-5763C165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569029"/>
            <a:ext cx="13237899" cy="10363200"/>
          </a:xfrm>
        </p:spPr>
        <p:txBody>
          <a:bodyPr/>
          <a:lstStyle/>
          <a:p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sz="4000" dirty="0">
                <a:solidFill>
                  <a:schemeClr val="bg1"/>
                </a:solidFill>
                <a:latin typeface="+mj-lt"/>
              </a:rPr>
              <a:t>The Qiskit Fall Fest is a massive event, featuring thousands of students worldwide who are all learning about quantum computing and Qiskit.</a:t>
            </a:r>
            <a:br>
              <a:rPr lang="en-US" sz="4000" dirty="0">
                <a:solidFill>
                  <a:schemeClr val="bg1"/>
                </a:solidFill>
                <a:latin typeface="+mj-lt"/>
              </a:rPr>
            </a:br>
            <a:br>
              <a:rPr lang="en-US" sz="4000" dirty="0">
                <a:solidFill>
                  <a:schemeClr val="bg1"/>
                </a:solidFill>
                <a:latin typeface="+mj-lt"/>
              </a:rPr>
            </a:br>
            <a:br>
              <a:rPr lang="en-US" sz="4000" dirty="0">
                <a:solidFill>
                  <a:schemeClr val="bg1"/>
                </a:solidFill>
                <a:latin typeface="+mj-lt"/>
              </a:rPr>
            </a:br>
            <a:r>
              <a:rPr lang="en-US" sz="4000" dirty="0">
                <a:solidFill>
                  <a:schemeClr val="bg1"/>
                </a:solidFill>
                <a:latin typeface="+mj-lt"/>
              </a:rPr>
              <a:t>As part of the Qiskit Fall Fest, IBM Quantum has created a series of notebooks to work through, which all include coding challenges and Qiskit tutorials. 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0" name="Picture 9" descr="IBM 8-bar logo">
            <a:extLst>
              <a:ext uri="{FF2B5EF4-FFF2-40B4-BE49-F238E27FC236}">
                <a16:creationId xmlns:a16="http://schemas.microsoft.com/office/drawing/2014/main" id="{317CEB34-F938-2C3A-FB0D-78AA102EEBF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ACB8B6-F248-B3B0-369C-8FD47B1BE7F0}"/>
              </a:ext>
            </a:extLst>
          </p:cNvPr>
          <p:cNvSpPr txBox="1"/>
          <p:nvPr/>
        </p:nvSpPr>
        <p:spPr>
          <a:xfrm>
            <a:off x="22983568" y="-321276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marR="0" lvl="0" indent="-446749" algn="l" defTabSz="2438400" rtl="0" eaLnBrk="1" fontAlgn="auto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  <a:sym typeface="IBM Plex Sans Light"/>
            </a:endParaRPr>
          </a:p>
        </p:txBody>
      </p:sp>
      <p:pic>
        <p:nvPicPr>
          <p:cNvPr id="4" name="Picture 3" descr="A black background with different stickers&#10;&#10;Description automatically generated">
            <a:extLst>
              <a:ext uri="{FF2B5EF4-FFF2-40B4-BE49-F238E27FC236}">
                <a16:creationId xmlns:a16="http://schemas.microsoft.com/office/drawing/2014/main" id="{15B7E3C6-8169-EDA7-8394-7C557D5B9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6475" y="26126"/>
            <a:ext cx="119507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1047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C785-4B73-1374-CE3A-190BCF86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975537"/>
            <a:ext cx="17141825" cy="1676106"/>
          </a:xfrm>
        </p:spPr>
        <p:txBody>
          <a:bodyPr/>
          <a:lstStyle/>
          <a:p>
            <a:r>
              <a:rPr lang="en-US" sz="6600" dirty="0" err="1">
                <a:solidFill>
                  <a:schemeClr val="tx1"/>
                </a:solidFill>
                <a:effectLst/>
                <a:latin typeface="+mj-lt"/>
              </a:rPr>
              <a:t>Qiskit</a:t>
            </a:r>
            <a:r>
              <a:rPr lang="en-US" sz="6600" dirty="0">
                <a:solidFill>
                  <a:schemeClr val="tx1"/>
                </a:solidFill>
                <a:effectLst/>
                <a:latin typeface="+mj-lt"/>
              </a:rPr>
              <a:t> pattern step 3: Execute the circuit</a:t>
            </a: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6600" dirty="0"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AB4860-B80A-E3E0-1A24-4210B3E952F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86C17C2C-13ED-63D8-33F8-B7F8FCF5F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A pink circle with black text and a circle with a circle and a circle with a circle with a circle with a circle with a circle with a circle with a circle with a circle with a circle&#10;&#10;Description automatically generated">
            <a:extLst>
              <a:ext uri="{FF2B5EF4-FFF2-40B4-BE49-F238E27FC236}">
                <a16:creationId xmlns:a16="http://schemas.microsoft.com/office/drawing/2014/main" id="{40B85026-9D90-C4DE-DE7B-A9E58D61B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9245" y="384047"/>
            <a:ext cx="2859087" cy="28590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134625-820D-67C2-7FE0-DE9896CAF32B}"/>
              </a:ext>
            </a:extLst>
          </p:cNvPr>
          <p:cNvSpPr txBox="1"/>
          <p:nvPr/>
        </p:nvSpPr>
        <p:spPr>
          <a:xfrm>
            <a:off x="20315583" y="-815009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923E26-85F0-6C4F-8990-BB032F20001E}"/>
              </a:ext>
            </a:extLst>
          </p:cNvPr>
          <p:cNvSpPr txBox="1"/>
          <p:nvPr/>
        </p:nvSpPr>
        <p:spPr>
          <a:xfrm>
            <a:off x="1182883" y="4191000"/>
            <a:ext cx="16025795" cy="7978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Here we run our circuit using the Estimator which is a part of the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Qiskit</a:t>
            </a:r>
            <a:r>
              <a:rPr lang="en-US" b="0" dirty="0">
                <a:effectLst/>
                <a:latin typeface="Consolas" panose="020B0609020204030204" pitchFamily="49" charset="0"/>
              </a:rPr>
              <a:t> Runtime, then save the results as the variable `job`.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pPr defTabSz="2438400">
              <a:spcBef>
                <a:spcPts val="2900"/>
              </a:spcBef>
              <a:buSzPct val="100000"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defTabSz="2438400">
              <a:spcBef>
                <a:spcPts val="2900"/>
              </a:spcBef>
              <a:buSzPct val="100000"/>
            </a:pPr>
            <a:endParaRPr lang="en-US" b="0" dirty="0">
              <a:solidFill>
                <a:srgbClr val="FF7EB6"/>
              </a:solidFill>
              <a:effectLst/>
              <a:latin typeface="Consolas" panose="020B0609020204030204" pitchFamily="49" charset="0"/>
            </a:endParaRPr>
          </a:p>
          <a:p>
            <a:pPr algn="l" defTabSz="2438400">
              <a:spcBef>
                <a:spcPts val="2900"/>
              </a:spcBef>
              <a:buSzPct val="100000"/>
            </a:pPr>
            <a:endParaRPr lang="en-IN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8DB5364-EF82-B427-DE0C-71C8F2ADD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81762" y="2467816"/>
            <a:ext cx="1892166" cy="1892166"/>
          </a:xfrm>
          <a:prstGeom prst="rect">
            <a:avLst/>
          </a:prstGeom>
        </p:spPr>
      </p:pic>
      <p:pic>
        <p:nvPicPr>
          <p:cNvPr id="11" name="Picture 10" descr="A purple circle with black border&#10;&#10;Description automatically generated">
            <a:extLst>
              <a:ext uri="{FF2B5EF4-FFF2-40B4-BE49-F238E27FC236}">
                <a16:creationId xmlns:a16="http://schemas.microsoft.com/office/drawing/2014/main" id="{63CA5D33-8150-82D4-668C-2F0B8F6C2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81913" y="161291"/>
            <a:ext cx="1898864" cy="1898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18D534-CFD7-77B6-967B-94AABED3F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37661" y="4499071"/>
            <a:ext cx="2355844" cy="2349133"/>
          </a:xfrm>
          <a:prstGeom prst="rect">
            <a:avLst/>
          </a:prstGeom>
        </p:spPr>
      </p:pic>
      <p:pic>
        <p:nvPicPr>
          <p:cNvPr id="13" name="Picture 12" descr="A pink logo in a circle&#10;&#10;Description automatically generated">
            <a:extLst>
              <a:ext uri="{FF2B5EF4-FFF2-40B4-BE49-F238E27FC236}">
                <a16:creationId xmlns:a16="http://schemas.microsoft.com/office/drawing/2014/main" id="{9B8BE3F7-7729-8438-45B0-6208A21730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03112" y="3413899"/>
            <a:ext cx="2066589" cy="2066589"/>
          </a:xfrm>
          <a:prstGeom prst="rect">
            <a:avLst/>
          </a:prstGeom>
        </p:spPr>
      </p:pic>
      <p:pic>
        <p:nvPicPr>
          <p:cNvPr id="15" name="Picture 1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A7BAC868-C4A4-4549-EFDB-6894285AA4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93911" y="6951667"/>
            <a:ext cx="2159646" cy="65272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F4942C4-72B4-95D7-7E79-0D81BE07B9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129137" y="6101904"/>
            <a:ext cx="1689195" cy="66242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E9BE9CC2-A60F-2B33-3F6E-E99891E55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2626" y="6764333"/>
            <a:ext cx="15906052" cy="397031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Set up the Estimator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estimator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Estimator(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AerSimulator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Submit the circuit to Estimator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pub = (qc, observables)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job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estimator.run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pubs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=[pub])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04208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C785-4B73-1374-CE3A-190BCF86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975537"/>
            <a:ext cx="17141825" cy="1676106"/>
          </a:xfrm>
        </p:spPr>
        <p:txBody>
          <a:bodyPr/>
          <a:lstStyle/>
          <a:p>
            <a:r>
              <a:rPr lang="en-US" sz="6600" dirty="0" err="1">
                <a:solidFill>
                  <a:schemeClr val="tx1"/>
                </a:solidFill>
                <a:effectLst/>
                <a:latin typeface="+mj-lt"/>
              </a:rPr>
              <a:t>Qiskit</a:t>
            </a:r>
            <a:r>
              <a:rPr lang="en-US" sz="6600" dirty="0">
                <a:solidFill>
                  <a:schemeClr val="tx1"/>
                </a:solidFill>
                <a:effectLst/>
                <a:latin typeface="+mj-lt"/>
              </a:rPr>
              <a:t> pattern step 4: Post-process the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AB4860-B80A-E3E0-1A24-4210B3E952F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86C17C2C-13ED-63D8-33F8-B7F8FCF5F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 descr="A pink circle with black text and a circle with a circle and a circle with a circle with a circle with a circle with a circle with a circle with a circle with a circle with a circle&#10;&#10;Description automatically generated">
            <a:extLst>
              <a:ext uri="{FF2B5EF4-FFF2-40B4-BE49-F238E27FC236}">
                <a16:creationId xmlns:a16="http://schemas.microsoft.com/office/drawing/2014/main" id="{40B85026-9D90-C4DE-DE7B-A9E58D61B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9245" y="384047"/>
            <a:ext cx="2859087" cy="28590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134625-820D-67C2-7FE0-DE9896CAF32B}"/>
              </a:ext>
            </a:extLst>
          </p:cNvPr>
          <p:cNvSpPr txBox="1"/>
          <p:nvPr/>
        </p:nvSpPr>
        <p:spPr>
          <a:xfrm>
            <a:off x="20315583" y="-815009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923E26-85F0-6C4F-8990-BB032F20001E}"/>
              </a:ext>
            </a:extLst>
          </p:cNvPr>
          <p:cNvSpPr txBox="1"/>
          <p:nvPr/>
        </p:nvSpPr>
        <p:spPr>
          <a:xfrm>
            <a:off x="1182883" y="3854998"/>
            <a:ext cx="16025795" cy="8314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The last step of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Qiskit</a:t>
            </a:r>
            <a:r>
              <a:rPr lang="en-US" b="0" dirty="0">
                <a:effectLst/>
                <a:latin typeface="Consolas" panose="020B0609020204030204" pitchFamily="49" charset="0"/>
              </a:rPr>
              <a:t> patterns is where we process, analyze, and visualize the results of our job. Here we are going to collect our data and plot it on a graph we construct.</a:t>
            </a:r>
          </a:p>
          <a:p>
            <a:pPr defTabSz="2438400">
              <a:spcBef>
                <a:spcPts val="2900"/>
              </a:spcBef>
              <a:buSzPct val="100000"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defTabSz="2438400">
              <a:spcBef>
                <a:spcPts val="2900"/>
              </a:spcBef>
              <a:buSzPct val="100000"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defTabSz="2438400">
              <a:spcBef>
                <a:spcPts val="2900"/>
              </a:spcBef>
              <a:buSzPct val="100000"/>
            </a:pPr>
            <a:endParaRPr lang="en-US" b="0" dirty="0">
              <a:solidFill>
                <a:srgbClr val="FF7EB6"/>
              </a:solidFill>
              <a:effectLst/>
              <a:latin typeface="Consolas" panose="020B0609020204030204" pitchFamily="49" charset="0"/>
            </a:endParaRPr>
          </a:p>
          <a:p>
            <a:pPr algn="l" defTabSz="2438400">
              <a:spcBef>
                <a:spcPts val="2900"/>
              </a:spcBef>
              <a:buSzPct val="100000"/>
            </a:pPr>
            <a:endParaRPr lang="en-IN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8DB5364-EF82-B427-DE0C-71C8F2ADD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81762" y="2467816"/>
            <a:ext cx="1892166" cy="1892166"/>
          </a:xfrm>
          <a:prstGeom prst="rect">
            <a:avLst/>
          </a:prstGeom>
        </p:spPr>
      </p:pic>
      <p:pic>
        <p:nvPicPr>
          <p:cNvPr id="11" name="Picture 10" descr="A purple circle with black border&#10;&#10;Description automatically generated">
            <a:extLst>
              <a:ext uri="{FF2B5EF4-FFF2-40B4-BE49-F238E27FC236}">
                <a16:creationId xmlns:a16="http://schemas.microsoft.com/office/drawing/2014/main" id="{63CA5D33-8150-82D4-668C-2F0B8F6C2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81913" y="161291"/>
            <a:ext cx="1898864" cy="1898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18D534-CFD7-77B6-967B-94AABED3F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37661" y="4499071"/>
            <a:ext cx="2355844" cy="2349133"/>
          </a:xfrm>
          <a:prstGeom prst="rect">
            <a:avLst/>
          </a:prstGeom>
        </p:spPr>
      </p:pic>
      <p:pic>
        <p:nvPicPr>
          <p:cNvPr id="13" name="Picture 12" descr="A pink logo in a circle&#10;&#10;Description automatically generated">
            <a:extLst>
              <a:ext uri="{FF2B5EF4-FFF2-40B4-BE49-F238E27FC236}">
                <a16:creationId xmlns:a16="http://schemas.microsoft.com/office/drawing/2014/main" id="{9B8BE3F7-7729-8438-45B0-6208A21730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03112" y="3413899"/>
            <a:ext cx="2066589" cy="2066589"/>
          </a:xfrm>
          <a:prstGeom prst="rect">
            <a:avLst/>
          </a:prstGeom>
        </p:spPr>
      </p:pic>
      <p:pic>
        <p:nvPicPr>
          <p:cNvPr id="15" name="Picture 1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A7BAC868-C4A4-4549-EFDB-6894285AA4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93911" y="6951667"/>
            <a:ext cx="2159646" cy="65272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F4942C4-72B4-95D7-7E79-0D81BE07B9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129137" y="6101904"/>
            <a:ext cx="1689195" cy="662429"/>
          </a:xfrm>
          <a:prstGeom prst="rect">
            <a:avLst/>
          </a:prstGeom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64E9688D-858F-B9DA-1624-E69EE780A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883" y="5991327"/>
            <a:ext cx="17549358" cy="649408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Collect the data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data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[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'IZ'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'IX'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'ZI'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'XI'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'ZZ'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'XX'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values =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job.result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()[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].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data.evs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Set up our graph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container =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plt.plot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(data, values,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'-o'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Label each axis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plt.xlabel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'Observables'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plt.ylabel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'Values'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Draw the final graph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plt.show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71299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32209E-F31B-252A-814A-0CFF7266B5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7EB6"/>
                </a:solidFill>
                <a:latin typeface="IBM Plex Mono" panose="020B0509050203000203" pitchFamily="49" charset="77"/>
              </a:rPr>
              <a:t>Qiskit Fall Fest 2024</a:t>
            </a:r>
          </a:p>
        </p:txBody>
      </p:sp>
      <p:pic>
        <p:nvPicPr>
          <p:cNvPr id="10" name="Picture 9" descr="IBM 8-bar logo">
            <a:extLst>
              <a:ext uri="{FF2B5EF4-FFF2-40B4-BE49-F238E27FC236}">
                <a16:creationId xmlns:a16="http://schemas.microsoft.com/office/drawing/2014/main" id="{317CEB34-F938-2C3A-FB0D-78AA102EEBF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ACB8B6-F248-B3B0-369C-8FD47B1BE7F0}"/>
              </a:ext>
            </a:extLst>
          </p:cNvPr>
          <p:cNvSpPr txBox="1"/>
          <p:nvPr/>
        </p:nvSpPr>
        <p:spPr>
          <a:xfrm>
            <a:off x="22983568" y="-321276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marR="0" lvl="0" indent="-446749" algn="l" defTabSz="2438400" rtl="0" eaLnBrk="1" fontAlgn="auto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  <a:sym typeface="IBM Plex Sans Light"/>
            </a:endParaRPr>
          </a:p>
        </p:txBody>
      </p:sp>
      <p:pic>
        <p:nvPicPr>
          <p:cNvPr id="4" name="Picture 3" descr="A black background with different stickers&#10;&#10;Description automatically generated">
            <a:extLst>
              <a:ext uri="{FF2B5EF4-FFF2-40B4-BE49-F238E27FC236}">
                <a16:creationId xmlns:a16="http://schemas.microsoft.com/office/drawing/2014/main" id="{15B7E3C6-8169-EDA7-8394-7C557D5B9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6475" y="26126"/>
            <a:ext cx="11950700" cy="1371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9DE4F8-B6BE-D173-79E5-448502642FF1}"/>
              </a:ext>
            </a:extLst>
          </p:cNvPr>
          <p:cNvSpPr txBox="1"/>
          <p:nvPr/>
        </p:nvSpPr>
        <p:spPr>
          <a:xfrm>
            <a:off x="2216150" y="1542202"/>
            <a:ext cx="10602685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spcBef>
                <a:spcPts val="2900"/>
              </a:spcBef>
              <a:buSzPct val="100000"/>
            </a:pPr>
            <a:r>
              <a:rPr lang="en-IN" sz="7200" u="sng" kern="0" dirty="0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SUMMARY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B15D7F-F439-B38E-DB35-4AD1B691D937}"/>
              </a:ext>
            </a:extLst>
          </p:cNvPr>
          <p:cNvSpPr txBox="1"/>
          <p:nvPr/>
        </p:nvSpPr>
        <p:spPr>
          <a:xfrm>
            <a:off x="1730829" y="4299857"/>
            <a:ext cx="10462758" cy="7576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IN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70557D-01EB-E207-6E82-3EDFAE82159D}"/>
              </a:ext>
            </a:extLst>
          </p:cNvPr>
          <p:cNvSpPr txBox="1"/>
          <p:nvPr/>
        </p:nvSpPr>
        <p:spPr>
          <a:xfrm>
            <a:off x="2459038" y="4049486"/>
            <a:ext cx="11950700" cy="8948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l" defTabSz="2438400">
              <a:lnSpc>
                <a:spcPct val="150000"/>
              </a:lnSpc>
              <a:spcBef>
                <a:spcPts val="2900"/>
              </a:spcBef>
              <a:buClr>
                <a:srgbClr val="BE95FF"/>
              </a:buClr>
              <a:buSzPct val="100000"/>
            </a:pPr>
            <a:r>
              <a:rPr lang="en-US" sz="3200" kern="0" dirty="0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Followed the </a:t>
            </a:r>
            <a:r>
              <a:rPr lang="en-US" sz="3200" kern="0" dirty="0" err="1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Qiskit</a:t>
            </a:r>
            <a:r>
              <a:rPr lang="en-US" sz="3200" kern="0" dirty="0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 workflow to: Set up, optimize, run, and process circuits.</a:t>
            </a:r>
          </a:p>
          <a:p>
            <a:pPr algn="l" defTabSz="2438400">
              <a:lnSpc>
                <a:spcPct val="150000"/>
              </a:lnSpc>
              <a:spcBef>
                <a:spcPts val="2900"/>
              </a:spcBef>
              <a:buClr>
                <a:srgbClr val="BE95FF"/>
              </a:buClr>
              <a:buSzPct val="100000"/>
            </a:pPr>
            <a:r>
              <a:rPr lang="en-US" sz="3200" kern="0" dirty="0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Created and validated a two-qubit Bell state.</a:t>
            </a:r>
          </a:p>
          <a:p>
            <a:pPr algn="l" defTabSz="2438400">
              <a:lnSpc>
                <a:spcPct val="150000"/>
              </a:lnSpc>
              <a:spcBef>
                <a:spcPts val="2900"/>
              </a:spcBef>
              <a:buClr>
                <a:srgbClr val="BE95FF"/>
              </a:buClr>
              <a:buSzPct val="100000"/>
            </a:pPr>
            <a:r>
              <a:rPr lang="en-US" sz="3200" kern="0" dirty="0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Visualized operators to confirm proper entanglement.</a:t>
            </a:r>
          </a:p>
          <a:p>
            <a:pPr algn="l" defTabSz="2438400">
              <a:lnSpc>
                <a:spcPct val="150000"/>
              </a:lnSpc>
              <a:spcBef>
                <a:spcPts val="2900"/>
              </a:spcBef>
              <a:buClr>
                <a:srgbClr val="BE95FF"/>
              </a:buClr>
              <a:buSzPct val="100000"/>
            </a:pPr>
            <a:r>
              <a:rPr lang="en-US" sz="3200" kern="0" dirty="0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Learned how to use the auto-grader to check results.</a:t>
            </a:r>
            <a:endParaRPr lang="en-IN" sz="3200" kern="0" dirty="0">
              <a:solidFill>
                <a:schemeClr val="bg1"/>
              </a:solidFill>
              <a:ea typeface="+mj-ea"/>
              <a:cs typeface="+mj-cs"/>
              <a:sym typeface="IBM Plex Sans Light"/>
            </a:endParaRPr>
          </a:p>
        </p:txBody>
      </p:sp>
      <p:pic>
        <p:nvPicPr>
          <p:cNvPr id="14" name="Picture 13" descr="A logo of a company&#10;&#10;Description automatically generated">
            <a:extLst>
              <a:ext uri="{FF2B5EF4-FFF2-40B4-BE49-F238E27FC236}">
                <a16:creationId xmlns:a16="http://schemas.microsoft.com/office/drawing/2014/main" id="{36F098EC-5D92-8666-46E0-FCDF3DC93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399" y="4115921"/>
            <a:ext cx="660297" cy="660297"/>
          </a:xfrm>
          <a:prstGeom prst="rect">
            <a:avLst/>
          </a:prstGeom>
        </p:spPr>
      </p:pic>
      <p:pic>
        <p:nvPicPr>
          <p:cNvPr id="16" name="Picture 15" descr="A logo of a company&#10;&#10;Description automatically generated">
            <a:extLst>
              <a:ext uri="{FF2B5EF4-FFF2-40B4-BE49-F238E27FC236}">
                <a16:creationId xmlns:a16="http://schemas.microsoft.com/office/drawing/2014/main" id="{E10B1A82-5F02-E077-D6E7-A1EEFEA07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1" y="8156368"/>
            <a:ext cx="660297" cy="660297"/>
          </a:xfrm>
          <a:prstGeom prst="rect">
            <a:avLst/>
          </a:prstGeom>
        </p:spPr>
      </p:pic>
      <p:pic>
        <p:nvPicPr>
          <p:cNvPr id="6" name="Picture 5" descr="A logo of a company&#10;&#10;Description automatically generated">
            <a:extLst>
              <a:ext uri="{FF2B5EF4-FFF2-40B4-BE49-F238E27FC236}">
                <a16:creationId xmlns:a16="http://schemas.microsoft.com/office/drawing/2014/main" id="{301DF950-55C6-5141-FB35-82140091D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5904077"/>
            <a:ext cx="660297" cy="660297"/>
          </a:xfrm>
          <a:prstGeom prst="rect">
            <a:avLst/>
          </a:prstGeom>
        </p:spPr>
      </p:pic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4CEE8F1D-E5F2-9CE6-4EBE-B7C21A64F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070" y="7019708"/>
            <a:ext cx="660297" cy="66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9185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F397CE-182E-F598-FF86-5763C165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868" y="5397026"/>
            <a:ext cx="13823950" cy="3568671"/>
          </a:xfrm>
        </p:spPr>
        <p:txBody>
          <a:bodyPr/>
          <a:lstStyle/>
          <a:p>
            <a:r>
              <a:rPr lang="en-US" sz="13000" dirty="0">
                <a:gradFill>
                  <a:gsLst>
                    <a:gs pos="0">
                      <a:srgbClr val="FF7EB6"/>
                    </a:gs>
                    <a:gs pos="99000">
                      <a:srgbClr val="BE95FF"/>
                    </a:gs>
                  </a:gsLst>
                  <a:lin ang="0" scaled="0"/>
                </a:gradFill>
              </a:rPr>
              <a:t>Thank you!</a:t>
            </a:r>
            <a:br>
              <a:rPr lang="en-US" dirty="0">
                <a:solidFill>
                  <a:srgbClr val="FF7EB6"/>
                </a:solidFill>
                <a:latin typeface="IBM Plex Mono" panose="020B0509050203000203" pitchFamily="49" charset="77"/>
              </a:rPr>
            </a:br>
            <a:br>
              <a:rPr lang="en-US" dirty="0">
                <a:solidFill>
                  <a:schemeClr val="bg1"/>
                </a:solidFill>
                <a:latin typeface="+mj-lt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IBM 8-bar logo">
            <a:extLst>
              <a:ext uri="{FF2B5EF4-FFF2-40B4-BE49-F238E27FC236}">
                <a16:creationId xmlns:a16="http://schemas.microsoft.com/office/drawing/2014/main" id="{317CEB34-F938-2C3A-FB0D-78AA102EEBF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ACB8B6-F248-B3B0-369C-8FD47B1BE7F0}"/>
              </a:ext>
            </a:extLst>
          </p:cNvPr>
          <p:cNvSpPr txBox="1"/>
          <p:nvPr/>
        </p:nvSpPr>
        <p:spPr>
          <a:xfrm>
            <a:off x="22983568" y="-321276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marR="0" lvl="0" indent="-446749" algn="l" defTabSz="2438400" rtl="0" eaLnBrk="1" fontAlgn="auto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  <a:sym typeface="IBM Plex Sans Light"/>
            </a:endParaRPr>
          </a:p>
        </p:txBody>
      </p:sp>
      <p:pic>
        <p:nvPicPr>
          <p:cNvPr id="7" name="Picture 6" descr="A cartoon of a space station&#10;&#10;Description automatically generated">
            <a:extLst>
              <a:ext uri="{FF2B5EF4-FFF2-40B4-BE49-F238E27FC236}">
                <a16:creationId xmlns:a16="http://schemas.microsoft.com/office/drawing/2014/main" id="{55B6F224-96A9-BCFC-A227-D4AC6B305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1789" y="646724"/>
            <a:ext cx="11587061" cy="1306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9744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32209E-F31B-252A-814A-0CFF7266B5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7EB6"/>
                </a:solidFill>
                <a:latin typeface="IBM Plex Mono" panose="020B0509050203000203" pitchFamily="49" charset="77"/>
              </a:rPr>
              <a:t>Qiskit Fall Fest 2024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F397CE-182E-F598-FF86-5763C165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40429"/>
            <a:ext cx="10099675" cy="852429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Graded Notebook 1: 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dirty="0">
                <a:solidFill>
                  <a:schemeClr val="bg1"/>
                </a:solidFill>
                <a:latin typeface="+mj-lt"/>
              </a:rPr>
              <a:t>Welcome and Hello World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br>
              <a:rPr lang="en-US" dirty="0">
                <a:solidFill>
                  <a:schemeClr val="bg1"/>
                </a:solidFill>
                <a:latin typeface="+mj-lt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527A6749-21A5-6FD2-6291-5767C624B55B}"/>
              </a:ext>
            </a:extLst>
          </p:cNvPr>
          <p:cNvSpPr txBox="1">
            <a:spLocks/>
          </p:cNvSpPr>
          <p:nvPr/>
        </p:nvSpPr>
        <p:spPr>
          <a:xfrm>
            <a:off x="568325" y="6858000"/>
            <a:ext cx="4956175" cy="1222512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1829379" rtl="0" eaLnBrk="1" latinLnBrk="0" hangingPunct="1">
              <a:defRPr sz="1600" b="0" i="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20000"/>
              </a:lnSpc>
              <a:spcBef>
                <a:spcPts val="0"/>
              </a:spcBef>
            </a:pPr>
            <a:r>
              <a:rPr lang="en-US" sz="2800" b="0" dirty="0">
                <a:solidFill>
                  <a:srgbClr val="BE95FF"/>
                </a:solidFill>
                <a:effectLst/>
              </a:rPr>
              <a:t>Difficulty: 1/5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b="0" dirty="0">
                <a:solidFill>
                  <a:srgbClr val="BE95FF"/>
                </a:solidFill>
                <a:effectLst/>
              </a:rPr>
              <a:t>Estimated Time: 30 minutes</a:t>
            </a:r>
          </a:p>
          <a:p>
            <a:endParaRPr lang="en-US" sz="280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10" name="Picture 9" descr="IBM 8-bar logo">
            <a:extLst>
              <a:ext uri="{FF2B5EF4-FFF2-40B4-BE49-F238E27FC236}">
                <a16:creationId xmlns:a16="http://schemas.microsoft.com/office/drawing/2014/main" id="{317CEB34-F938-2C3A-FB0D-78AA102EEBF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ACB8B6-F248-B3B0-369C-8FD47B1BE7F0}"/>
              </a:ext>
            </a:extLst>
          </p:cNvPr>
          <p:cNvSpPr txBox="1"/>
          <p:nvPr/>
        </p:nvSpPr>
        <p:spPr>
          <a:xfrm>
            <a:off x="22983568" y="-321276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marR="0" lvl="0" indent="-446749" algn="l" defTabSz="2438400" rtl="0" eaLnBrk="1" fontAlgn="auto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  <a:sym typeface="IBM Plex Sans Light"/>
            </a:endParaRPr>
          </a:p>
        </p:txBody>
      </p:sp>
      <p:pic>
        <p:nvPicPr>
          <p:cNvPr id="8" name="Picture 7" descr="A graphic of a futuristic city&#10;&#10;Description automatically generated with medium confidence">
            <a:extLst>
              <a:ext uri="{FF2B5EF4-FFF2-40B4-BE49-F238E27FC236}">
                <a16:creationId xmlns:a16="http://schemas.microsoft.com/office/drawing/2014/main" id="{1298417F-DF11-5394-A2DF-D8E416E38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1789" y="646724"/>
            <a:ext cx="11587061" cy="1306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5812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32209E-F31B-252A-814A-0CFF7266B5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7EB6"/>
                </a:solidFill>
                <a:latin typeface="IBM Plex Mono" panose="020B0509050203000203" pitchFamily="49" charset="77"/>
              </a:rPr>
              <a:t>Qiskit Fall Fest 2024</a:t>
            </a:r>
          </a:p>
        </p:txBody>
      </p:sp>
      <p:pic>
        <p:nvPicPr>
          <p:cNvPr id="10" name="Picture 9" descr="IBM 8-bar logo">
            <a:extLst>
              <a:ext uri="{FF2B5EF4-FFF2-40B4-BE49-F238E27FC236}">
                <a16:creationId xmlns:a16="http://schemas.microsoft.com/office/drawing/2014/main" id="{317CEB34-F938-2C3A-FB0D-78AA102EEBF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ACB8B6-F248-B3B0-369C-8FD47B1BE7F0}"/>
              </a:ext>
            </a:extLst>
          </p:cNvPr>
          <p:cNvSpPr txBox="1"/>
          <p:nvPr/>
        </p:nvSpPr>
        <p:spPr>
          <a:xfrm>
            <a:off x="22983568" y="-321276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marR="0" lvl="0" indent="-446749" algn="l" defTabSz="2438400" rtl="0" eaLnBrk="1" fontAlgn="auto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  <a:sym typeface="IBM Plex Sans Light"/>
            </a:endParaRPr>
          </a:p>
        </p:txBody>
      </p:sp>
      <p:pic>
        <p:nvPicPr>
          <p:cNvPr id="4" name="Picture 3" descr="A black background with different stickers&#10;&#10;Description automatically generated">
            <a:extLst>
              <a:ext uri="{FF2B5EF4-FFF2-40B4-BE49-F238E27FC236}">
                <a16:creationId xmlns:a16="http://schemas.microsoft.com/office/drawing/2014/main" id="{15B7E3C6-8169-EDA7-8394-7C557D5B9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6475" y="26126"/>
            <a:ext cx="11950700" cy="1371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9DE4F8-B6BE-D173-79E5-448502642FF1}"/>
              </a:ext>
            </a:extLst>
          </p:cNvPr>
          <p:cNvSpPr txBox="1"/>
          <p:nvPr/>
        </p:nvSpPr>
        <p:spPr>
          <a:xfrm>
            <a:off x="2216150" y="1542202"/>
            <a:ext cx="10602685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spcBef>
                <a:spcPts val="2900"/>
              </a:spcBef>
              <a:buSzPct val="100000"/>
            </a:pPr>
            <a:r>
              <a:rPr lang="en-IN" sz="7200" u="sng" kern="0" dirty="0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CONTENTS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B15D7F-F439-B38E-DB35-4AD1B691D937}"/>
              </a:ext>
            </a:extLst>
          </p:cNvPr>
          <p:cNvSpPr txBox="1"/>
          <p:nvPr/>
        </p:nvSpPr>
        <p:spPr>
          <a:xfrm>
            <a:off x="1730829" y="4299857"/>
            <a:ext cx="10462758" cy="7576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IN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70557D-01EB-E207-6E82-3EDFAE82159D}"/>
              </a:ext>
            </a:extLst>
          </p:cNvPr>
          <p:cNvSpPr txBox="1"/>
          <p:nvPr/>
        </p:nvSpPr>
        <p:spPr>
          <a:xfrm>
            <a:off x="2459038" y="3089266"/>
            <a:ext cx="11950700" cy="974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l" defTabSz="2438400">
              <a:lnSpc>
                <a:spcPct val="150000"/>
              </a:lnSpc>
              <a:spcBef>
                <a:spcPts val="2900"/>
              </a:spcBef>
              <a:buClr>
                <a:srgbClr val="BE95FF"/>
              </a:buClr>
              <a:buSzPct val="100000"/>
            </a:pPr>
            <a:r>
              <a:rPr lang="en-IN" sz="3200" kern="0" dirty="0" err="1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Qiskit</a:t>
            </a:r>
            <a:endParaRPr lang="en-IN" sz="3200" kern="0" dirty="0">
              <a:solidFill>
                <a:schemeClr val="bg1"/>
              </a:solidFill>
              <a:ea typeface="+mj-ea"/>
              <a:cs typeface="+mj-cs"/>
              <a:sym typeface="IBM Plex Sans Light"/>
            </a:endParaRPr>
          </a:p>
          <a:p>
            <a:pPr marL="1257588" lvl="1" indent="-342900" defTabSz="2438400">
              <a:lnSpc>
                <a:spcPct val="150000"/>
              </a:lnSpc>
              <a:buClr>
                <a:srgbClr val="BE95F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IN" sz="3200" kern="0" dirty="0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Install </a:t>
            </a:r>
            <a:r>
              <a:rPr lang="en-IN" sz="3200" kern="0" dirty="0" err="1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Qiskit</a:t>
            </a:r>
            <a:endParaRPr lang="en-IN" sz="3200" kern="0" dirty="0">
              <a:solidFill>
                <a:schemeClr val="bg1"/>
              </a:solidFill>
              <a:ea typeface="+mj-ea"/>
              <a:cs typeface="+mj-cs"/>
              <a:sym typeface="IBM Plex Sans Light"/>
            </a:endParaRPr>
          </a:p>
          <a:p>
            <a:pPr marL="1257588" lvl="1" indent="-342900" defTabSz="2438400">
              <a:lnSpc>
                <a:spcPct val="150000"/>
              </a:lnSpc>
              <a:buClr>
                <a:srgbClr val="BE95F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IN" sz="3200" kern="0" dirty="0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Troubleshoot</a:t>
            </a:r>
          </a:p>
          <a:p>
            <a:pPr marL="1257588" lvl="1" indent="-342900" defTabSz="2438400">
              <a:lnSpc>
                <a:spcPct val="150000"/>
              </a:lnSpc>
              <a:buClr>
                <a:srgbClr val="BE95F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IN" sz="3200" kern="0" dirty="0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Configure your Challenge environment</a:t>
            </a:r>
          </a:p>
          <a:p>
            <a:pPr marL="2172279" lvl="2" indent="-342900" defTabSz="2438400">
              <a:lnSpc>
                <a:spcPct val="150000"/>
              </a:lnSpc>
              <a:buClr>
                <a:srgbClr val="BE95FF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3200" kern="0" dirty="0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Exercise 1</a:t>
            </a:r>
          </a:p>
          <a:p>
            <a:pPr algn="l" defTabSz="2438400">
              <a:lnSpc>
                <a:spcPct val="150000"/>
              </a:lnSpc>
              <a:spcBef>
                <a:spcPts val="2900"/>
              </a:spcBef>
              <a:buClr>
                <a:srgbClr val="BE95FF"/>
              </a:buClr>
              <a:buSzPct val="100000"/>
            </a:pPr>
            <a:r>
              <a:rPr lang="en-IN" sz="3200" kern="0" dirty="0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Generate a two-qubit Bell state using </a:t>
            </a:r>
            <a:r>
              <a:rPr lang="en-IN" sz="3200" kern="0" dirty="0" err="1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Qiskit</a:t>
            </a:r>
            <a:r>
              <a:rPr lang="en-IN" sz="3200" kern="0" dirty="0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 patterns</a:t>
            </a:r>
          </a:p>
          <a:p>
            <a:pPr marL="1257588" lvl="1" indent="-342900" defTabSz="2438400">
              <a:lnSpc>
                <a:spcPct val="200000"/>
              </a:lnSpc>
              <a:buClr>
                <a:srgbClr val="BE95F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IN" sz="3200" kern="0" dirty="0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Step 1: Map circuits and operators</a:t>
            </a:r>
          </a:p>
          <a:p>
            <a:pPr marL="2172279" lvl="2" indent="-342900" defTabSz="2438400">
              <a:lnSpc>
                <a:spcPct val="150000"/>
              </a:lnSpc>
              <a:buClr>
                <a:srgbClr val="BE95FF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3200" kern="0" dirty="0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Exercise 2</a:t>
            </a:r>
          </a:p>
          <a:p>
            <a:pPr marL="2172279" lvl="2" indent="-342900" defTabSz="2438400">
              <a:lnSpc>
                <a:spcPct val="150000"/>
              </a:lnSpc>
              <a:buClr>
                <a:srgbClr val="BE95FF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3200" kern="0" dirty="0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The grader cell  </a:t>
            </a:r>
          </a:p>
          <a:p>
            <a:pPr marL="1257588" lvl="1" indent="-342900" defTabSz="2438400">
              <a:lnSpc>
                <a:spcPct val="150000"/>
              </a:lnSpc>
              <a:buClr>
                <a:srgbClr val="BE95F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IN" sz="3200" kern="0" dirty="0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Step 2: Optimize the circuit</a:t>
            </a:r>
          </a:p>
          <a:p>
            <a:pPr marL="1257588" lvl="1" indent="-342900" defTabSz="2438400">
              <a:lnSpc>
                <a:spcPct val="150000"/>
              </a:lnSpc>
              <a:buClr>
                <a:srgbClr val="BE95F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IN" sz="3200" kern="0" dirty="0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Step 3: Execute the circuit</a:t>
            </a:r>
          </a:p>
          <a:p>
            <a:pPr marL="1257588" lvl="1" indent="-342900" defTabSz="2438400">
              <a:lnSpc>
                <a:spcPct val="150000"/>
              </a:lnSpc>
              <a:buClr>
                <a:srgbClr val="BE95F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IN" sz="3200" kern="0" dirty="0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Step 4: Post-process the results</a:t>
            </a:r>
          </a:p>
        </p:txBody>
      </p:sp>
      <p:pic>
        <p:nvPicPr>
          <p:cNvPr id="14" name="Picture 13" descr="A logo of a company&#10;&#10;Description automatically generated">
            <a:extLst>
              <a:ext uri="{FF2B5EF4-FFF2-40B4-BE49-F238E27FC236}">
                <a16:creationId xmlns:a16="http://schemas.microsoft.com/office/drawing/2014/main" id="{36F098EC-5D92-8666-46E0-FCDF3DC93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555" y="3157859"/>
            <a:ext cx="660297" cy="660297"/>
          </a:xfrm>
          <a:prstGeom prst="rect">
            <a:avLst/>
          </a:prstGeom>
        </p:spPr>
      </p:pic>
      <p:pic>
        <p:nvPicPr>
          <p:cNvPr id="16" name="Picture 15" descr="A logo of a company&#10;&#10;Description automatically generated">
            <a:extLst>
              <a:ext uri="{FF2B5EF4-FFF2-40B4-BE49-F238E27FC236}">
                <a16:creationId xmlns:a16="http://schemas.microsoft.com/office/drawing/2014/main" id="{E10B1A82-5F02-E077-D6E7-A1EEFEA07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853" y="7149037"/>
            <a:ext cx="660297" cy="66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6945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55A89-31D3-C769-71AD-38E9ADC2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61" y="618343"/>
            <a:ext cx="11050588" cy="1749552"/>
          </a:xfrm>
        </p:spPr>
        <p:txBody>
          <a:bodyPr/>
          <a:lstStyle/>
          <a:p>
            <a:pPr algn="ctr"/>
            <a:r>
              <a:rPr lang="en-US" sz="8800" dirty="0" err="1">
                <a:solidFill>
                  <a:schemeClr val="bg1"/>
                </a:solidFill>
              </a:rPr>
              <a:t>Qiskit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588F6F-C66C-FFF6-F027-434CCBD37F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41794889-6D85-5EF1-D228-19EEF3359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689069" y="12938838"/>
            <a:ext cx="123431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176F2C-E3C8-4091-385C-B9525E748DE5}"/>
              </a:ext>
            </a:extLst>
          </p:cNvPr>
          <p:cNvSpPr txBox="1"/>
          <p:nvPr/>
        </p:nvSpPr>
        <p:spPr>
          <a:xfrm>
            <a:off x="1284514" y="3113315"/>
            <a:ext cx="13087362" cy="10093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rgbClr val="BE95FF"/>
                </a:solidFill>
              </a:rPr>
              <a:t>Qiskit SDK  </a:t>
            </a:r>
            <a:r>
              <a:rPr lang="en-US" dirty="0">
                <a:solidFill>
                  <a:schemeClr val="bg1"/>
                </a:solidFill>
              </a:rPr>
              <a:t>which was launched in 2017 is the world's most popular software stack for quantum computing, with over 2,000 forks, over 8,000 contributions, and over 3 trillion circuits run.</a:t>
            </a:r>
            <a:r>
              <a:rPr lang="en-US" dirty="0"/>
              <a:t> </a:t>
            </a:r>
          </a:p>
          <a:p>
            <a:pPr algn="l" defTabSz="2438400">
              <a:spcBef>
                <a:spcPts val="2900"/>
              </a:spcBef>
              <a:buSzPct val="100000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  <a:p>
            <a:pPr algn="l" defTabSz="2438400">
              <a:spcBef>
                <a:spcPts val="2900"/>
              </a:spcBef>
              <a:buSzPct val="100000"/>
            </a:pPr>
            <a:r>
              <a:rPr lang="en-IN" sz="3200" kern="0" dirty="0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Core Capabilities:</a:t>
            </a:r>
          </a:p>
          <a:p>
            <a:pPr marL="1371888" lvl="1" indent="-457200" defTabSz="2438400">
              <a:lnSpc>
                <a:spcPct val="150000"/>
              </a:lnSpc>
              <a:buClr>
                <a:srgbClr val="0070C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IN" sz="3200" kern="0" dirty="0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Tools for mapping problems to quantum circuits.</a:t>
            </a:r>
          </a:p>
          <a:p>
            <a:pPr marL="1371888" lvl="1" indent="-457200" defTabSz="2438400">
              <a:lnSpc>
                <a:spcPct val="150000"/>
              </a:lnSpc>
              <a:buClr>
                <a:srgbClr val="0070C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IN" sz="3200" kern="0" dirty="0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Facilitates execution and optimization of quantum tasks.</a:t>
            </a:r>
          </a:p>
          <a:p>
            <a:pPr algn="l" defTabSz="2438400">
              <a:spcBef>
                <a:spcPts val="2900"/>
              </a:spcBef>
              <a:buSzPct val="100000"/>
            </a:pPr>
            <a:r>
              <a:rPr lang="en-IN" sz="3200" kern="0" dirty="0" err="1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Qiskit</a:t>
            </a:r>
            <a:r>
              <a:rPr lang="en-IN" sz="3200" kern="0" dirty="0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 Components:</a:t>
            </a:r>
          </a:p>
          <a:p>
            <a:pPr marL="1371888" lvl="1" indent="-457200" defTabSz="2438400">
              <a:lnSpc>
                <a:spcPct val="150000"/>
              </a:lnSpc>
              <a:spcAft>
                <a:spcPts val="1200"/>
              </a:spcAft>
              <a:buClr>
                <a:srgbClr val="0070C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IN" sz="3200" kern="0" dirty="0" err="1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Qiskit</a:t>
            </a:r>
            <a:r>
              <a:rPr lang="en-IN" sz="3200" kern="0" dirty="0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 SDK: Builds and optimizes quantum circuits.</a:t>
            </a:r>
          </a:p>
          <a:p>
            <a:pPr marL="1371888" lvl="1" indent="-457200" defTabSz="2438400">
              <a:spcAft>
                <a:spcPts val="1200"/>
              </a:spcAft>
              <a:buClr>
                <a:srgbClr val="0070C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IN" sz="3200" kern="0" dirty="0" err="1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Qiskit</a:t>
            </a:r>
            <a:r>
              <a:rPr lang="en-IN" sz="3200" kern="0" dirty="0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 Runtime Service: Orchestrates and runs quantum workloads.</a:t>
            </a:r>
          </a:p>
          <a:p>
            <a:pPr marL="1371888" lvl="1" indent="-457200" defTabSz="2438400">
              <a:buClr>
                <a:srgbClr val="0070C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IN" sz="3200" kern="0" dirty="0" err="1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Qiskit</a:t>
            </a:r>
            <a:r>
              <a:rPr lang="en-IN" sz="3200" kern="0" dirty="0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 </a:t>
            </a:r>
            <a:r>
              <a:rPr lang="en-IN" sz="3200" kern="0" dirty="0" err="1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Transpiler</a:t>
            </a:r>
            <a:r>
              <a:rPr lang="en-IN" sz="3200" kern="0" dirty="0">
                <a:solidFill>
                  <a:schemeClr val="bg1"/>
                </a:solidFill>
                <a:ea typeface="+mj-ea"/>
                <a:cs typeface="+mj-cs"/>
                <a:sym typeface="IBM Plex Sans Light"/>
              </a:rPr>
              <a:t> Service: Optimizes quantum circuits for execution.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CE5231-6FE8-4DA8-81DB-745D58DE40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25" r="13716"/>
          <a:stretch/>
        </p:blipFill>
        <p:spPr>
          <a:xfrm>
            <a:off x="15253564" y="0"/>
            <a:ext cx="9133611" cy="70297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51237F-2AA1-E170-E3DE-E67C3FCEE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4376" y="10354652"/>
            <a:ext cx="3078110" cy="2186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6380D4-E981-9EEF-D653-8AC54D87C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01293" y="7576164"/>
            <a:ext cx="2535340" cy="25281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377CEE-351C-4BA1-7CFF-4D18D4601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09472" y="11732746"/>
            <a:ext cx="4451969" cy="1791021"/>
          </a:xfrm>
          <a:prstGeom prst="rect">
            <a:avLst/>
          </a:prstGeom>
        </p:spPr>
      </p:pic>
      <p:pic>
        <p:nvPicPr>
          <p:cNvPr id="13" name="Picture 12" descr="A purple background with black text&#10;&#10;Description automatically generated">
            <a:extLst>
              <a:ext uri="{FF2B5EF4-FFF2-40B4-BE49-F238E27FC236}">
                <a16:creationId xmlns:a16="http://schemas.microsoft.com/office/drawing/2014/main" id="{8AB494F4-B7A9-BF3E-F110-D44D002409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78091" y="9480369"/>
            <a:ext cx="1992977" cy="72103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6A9CED0-53F6-11DA-B012-C6DC6E849D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025956" y="10553542"/>
            <a:ext cx="2375043" cy="7299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81570B-469D-3713-5A4E-23C01E00CB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579" y="5905245"/>
            <a:ext cx="816935" cy="8169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8D4BD4-A565-9531-A4AE-AE941AB85A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826" y="8213021"/>
            <a:ext cx="816935" cy="81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9032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EC9002F1-CEEC-4178-B5E1-0A93AB166158}"/>
              </a:ext>
            </a:extLst>
          </p:cNvPr>
          <p:cNvSpPr txBox="1">
            <a:spLocks/>
          </p:cNvSpPr>
          <p:nvPr/>
        </p:nvSpPr>
        <p:spPr>
          <a:xfrm>
            <a:off x="3054160" y="1399143"/>
            <a:ext cx="17141825" cy="210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57200" bIns="0"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4800" kern="0" dirty="0">
                <a:solidFill>
                  <a:schemeClr val="bg1"/>
                </a:solidFill>
                <a:latin typeface="+mn-lt"/>
              </a:rPr>
              <a:t>Steps involved in running a quantum circuit on real hardware – </a:t>
            </a:r>
            <a:br>
              <a:rPr lang="en-US" sz="4800" kern="0" dirty="0">
                <a:solidFill>
                  <a:schemeClr val="bg1"/>
                </a:solidFill>
                <a:latin typeface="+mn-lt"/>
              </a:rPr>
            </a:br>
            <a:r>
              <a:rPr lang="en-US" sz="4800" kern="0" dirty="0">
                <a:solidFill>
                  <a:schemeClr val="bg1"/>
                </a:solidFill>
                <a:latin typeface="+mn-lt"/>
              </a:rPr>
              <a:t> map, optimize, execute, and post-process </a:t>
            </a:r>
            <a:br>
              <a:rPr lang="en-US" sz="800" b="1" kern="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endParaRPr lang="en-US" sz="3200" b="1" kern="0" dirty="0">
              <a:solidFill>
                <a:schemeClr val="bg1"/>
              </a:solidFill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333D9908-8B07-44E9-9E7C-36C64F395A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Qiskit Fall Fest 2024</a:t>
            </a:r>
          </a:p>
        </p:txBody>
      </p:sp>
      <p:sp>
        <p:nvSpPr>
          <p:cNvPr id="20" name="Slide Number Placeholder">
            <a:extLst>
              <a:ext uri="{FF2B5EF4-FFF2-40B4-BE49-F238E27FC236}">
                <a16:creationId xmlns:a16="http://schemas.microsoft.com/office/drawing/2014/main" id="{61AA7FA1-9E04-4930-8605-B605D2813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34482B-0718-49E2-83FB-544A26DF8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160" y="3660788"/>
            <a:ext cx="16021499" cy="59317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78B2AF-B07D-4FA6-9FB3-FBDC19529D41}"/>
              </a:ext>
            </a:extLst>
          </p:cNvPr>
          <p:cNvSpPr txBox="1"/>
          <p:nvPr/>
        </p:nvSpPr>
        <p:spPr>
          <a:xfrm>
            <a:off x="3054160" y="10733228"/>
            <a:ext cx="17905085" cy="1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Simply put, Qiskit is software for doing real work on utility-scale quantum computers.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IN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pic>
        <p:nvPicPr>
          <p:cNvPr id="24" name="Picture 23" descr="A circle with a circle and text&#10;&#10;Description automatically generated">
            <a:extLst>
              <a:ext uri="{FF2B5EF4-FFF2-40B4-BE49-F238E27FC236}">
                <a16:creationId xmlns:a16="http://schemas.microsoft.com/office/drawing/2014/main" id="{30CCCF72-F5D3-485D-9F1B-BB5D25314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9357" y="384049"/>
            <a:ext cx="2729266" cy="272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5762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C785-4B73-1374-CE3A-190BCF86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815248"/>
            <a:ext cx="17141825" cy="1676106"/>
          </a:xfrm>
        </p:spPr>
        <p:txBody>
          <a:bodyPr/>
          <a:lstStyle/>
          <a:p>
            <a:r>
              <a:rPr lang="en-US" sz="9600" dirty="0">
                <a:solidFill>
                  <a:schemeClr val="tx1"/>
                </a:solidFill>
                <a:latin typeface="+mj-lt"/>
              </a:rPr>
              <a:t>Install </a:t>
            </a:r>
            <a:r>
              <a:rPr lang="en-US" sz="9600" dirty="0" err="1">
                <a:solidFill>
                  <a:schemeClr val="tx1"/>
                </a:solidFill>
                <a:latin typeface="+mj-lt"/>
              </a:rPr>
              <a:t>Qiskit</a:t>
            </a:r>
            <a:endParaRPr lang="en-US" sz="9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AB4860-B80A-E3E0-1A24-4210B3E952F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86C17C2C-13ED-63D8-33F8-B7F8FCF5F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 descr="A pink circle with black text and a circle with a circle and a circle with a circle with a circle with a circle with a circle with a circle with a circle with a circle with a circle&#10;&#10;Description automatically generated">
            <a:extLst>
              <a:ext uri="{FF2B5EF4-FFF2-40B4-BE49-F238E27FC236}">
                <a16:creationId xmlns:a16="http://schemas.microsoft.com/office/drawing/2014/main" id="{40B85026-9D90-C4DE-DE7B-A9E58D61B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9245" y="384047"/>
            <a:ext cx="2859087" cy="28590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134625-820D-67C2-7FE0-DE9896CAF32B}"/>
              </a:ext>
            </a:extLst>
          </p:cNvPr>
          <p:cNvSpPr txBox="1"/>
          <p:nvPr/>
        </p:nvSpPr>
        <p:spPr>
          <a:xfrm>
            <a:off x="20315583" y="-815009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923E26-85F0-6C4F-8990-BB032F20001E}"/>
              </a:ext>
            </a:extLst>
          </p:cNvPr>
          <p:cNvSpPr txBox="1"/>
          <p:nvPr/>
        </p:nvSpPr>
        <p:spPr>
          <a:xfrm>
            <a:off x="1645923" y="2786742"/>
            <a:ext cx="13581376" cy="9818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b="1" dirty="0">
                <a:solidFill>
                  <a:srgbClr val="FF7EB6"/>
                </a:solidFill>
                <a:effectLst/>
                <a:latin typeface="Consolas" panose="020B0609020204030204" pitchFamily="49" charset="0"/>
              </a:rPr>
              <a:t>Install code for a cloud-based environment-</a:t>
            </a:r>
          </a:p>
          <a:p>
            <a:pPr defTabSz="2438400">
              <a:spcBef>
                <a:spcPts val="2900"/>
              </a:spcBef>
              <a:buSzPct val="100000"/>
            </a:pPr>
            <a:endParaRPr lang="en-US" b="1" dirty="0">
              <a:solidFill>
                <a:srgbClr val="FF7EB6"/>
              </a:solidFill>
              <a:latin typeface="Consolas" panose="020B0609020204030204" pitchFamily="49" charset="0"/>
            </a:endParaRPr>
          </a:p>
          <a:p>
            <a:pPr defTabSz="2438400">
              <a:spcBef>
                <a:spcPts val="2900"/>
              </a:spcBef>
              <a:buSzPct val="100000"/>
            </a:pPr>
            <a:r>
              <a:rPr lang="en-IN" b="1" dirty="0">
                <a:solidFill>
                  <a:srgbClr val="FF7EB6"/>
                </a:solidFill>
                <a:latin typeface="Consolas" panose="020B0609020204030204" pitchFamily="49" charset="0"/>
              </a:rPr>
              <a:t>C</a:t>
            </a:r>
            <a:r>
              <a:rPr lang="en-IN" b="1" dirty="0">
                <a:solidFill>
                  <a:srgbClr val="FF7EB6"/>
                </a:solidFill>
                <a:effectLst/>
                <a:latin typeface="Consolas" panose="020B0609020204030204" pitchFamily="49" charset="0"/>
              </a:rPr>
              <a:t>ode to create a basic quantum circuit-</a:t>
            </a:r>
          </a:p>
          <a:p>
            <a:pPr defTabSz="2438400">
              <a:spcBef>
                <a:spcPts val="2900"/>
              </a:spcBef>
              <a:buSzPct val="100000"/>
            </a:pPr>
            <a:endParaRPr lang="en-IN" b="1" dirty="0">
              <a:solidFill>
                <a:srgbClr val="FF7EB6"/>
              </a:solidFill>
              <a:effectLst/>
              <a:latin typeface="Consolas" panose="020B0609020204030204" pitchFamily="49" charset="0"/>
            </a:endParaRPr>
          </a:p>
          <a:p>
            <a:pPr defTabSz="2438400">
              <a:spcBef>
                <a:spcPts val="2900"/>
              </a:spcBef>
              <a:buSzPct val="100000"/>
            </a:pPr>
            <a:endParaRPr lang="en-US" b="1" dirty="0">
              <a:solidFill>
                <a:srgbClr val="FF7EB6"/>
              </a:solidFill>
              <a:effectLst/>
              <a:latin typeface="Consolas" panose="020B0609020204030204" pitchFamily="49" charset="0"/>
            </a:endParaRPr>
          </a:p>
          <a:p>
            <a:pPr defTabSz="2438400">
              <a:spcBef>
                <a:spcPts val="2900"/>
              </a:spcBef>
              <a:buSzPct val="100000"/>
            </a:pPr>
            <a:endParaRPr lang="en-US" b="0" dirty="0">
              <a:solidFill>
                <a:srgbClr val="FF7EB6"/>
              </a:solidFill>
              <a:effectLst/>
              <a:latin typeface="Consolas" panose="020B0609020204030204" pitchFamily="49" charset="0"/>
            </a:endParaRPr>
          </a:p>
          <a:p>
            <a:pPr algn="l" defTabSz="2438400">
              <a:spcBef>
                <a:spcPts val="2900"/>
              </a:spcBef>
              <a:buSzPct val="100000"/>
            </a:pPr>
            <a:endParaRPr lang="en-IN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3476648-0DF7-4F79-8028-EA25311A2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5858" y="3529768"/>
            <a:ext cx="13096942" cy="70788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%pip install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qiskit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[visualization]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9B26956-54AF-A9DE-2EAF-D43B35A1D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5858" y="5610578"/>
            <a:ext cx="13136877" cy="618630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qiskit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QuantumCircuit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Create a new circuit with a single qubit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qc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QuantumCircuit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Add a Not gate to qubit 0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qc.x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Return a drawing of the circuit using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MatPlotLib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("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mpl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"). This is the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last line of the cell, so the drawing appears in the cell output.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qc.draw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mpl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8DB5364-EF82-B427-DE0C-71C8F2ADD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81762" y="2467816"/>
            <a:ext cx="1892166" cy="1892166"/>
          </a:xfrm>
          <a:prstGeom prst="rect">
            <a:avLst/>
          </a:prstGeom>
        </p:spPr>
      </p:pic>
      <p:pic>
        <p:nvPicPr>
          <p:cNvPr id="11" name="Picture 10" descr="A purple circle with black border&#10;&#10;Description automatically generated">
            <a:extLst>
              <a:ext uri="{FF2B5EF4-FFF2-40B4-BE49-F238E27FC236}">
                <a16:creationId xmlns:a16="http://schemas.microsoft.com/office/drawing/2014/main" id="{63CA5D33-8150-82D4-668C-2F0B8F6C2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81913" y="161291"/>
            <a:ext cx="1898864" cy="1898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18D534-CFD7-77B6-967B-94AABED3F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37661" y="4499071"/>
            <a:ext cx="2355844" cy="2349133"/>
          </a:xfrm>
          <a:prstGeom prst="rect">
            <a:avLst/>
          </a:prstGeom>
        </p:spPr>
      </p:pic>
      <p:pic>
        <p:nvPicPr>
          <p:cNvPr id="13" name="Picture 12" descr="A pink logo in a circle&#10;&#10;Description automatically generated">
            <a:extLst>
              <a:ext uri="{FF2B5EF4-FFF2-40B4-BE49-F238E27FC236}">
                <a16:creationId xmlns:a16="http://schemas.microsoft.com/office/drawing/2014/main" id="{9B8BE3F7-7729-8438-45B0-6208A21730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03112" y="3413899"/>
            <a:ext cx="2066589" cy="2066589"/>
          </a:xfrm>
          <a:prstGeom prst="rect">
            <a:avLst/>
          </a:prstGeom>
        </p:spPr>
      </p:pic>
      <p:pic>
        <p:nvPicPr>
          <p:cNvPr id="15" name="Picture 1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A7BAC868-C4A4-4549-EFDB-6894285AA4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93911" y="6951667"/>
            <a:ext cx="2159646" cy="65272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F4942C4-72B4-95D7-7E79-0D81BE07B9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129137" y="6101904"/>
            <a:ext cx="1689195" cy="6624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041A52-5095-B4CA-34DB-ADE9F7B6CE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96561" y="9623103"/>
            <a:ext cx="5745031" cy="31717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8D35D8F-4FB5-760B-9141-DE510D89D137}"/>
              </a:ext>
            </a:extLst>
          </p:cNvPr>
          <p:cNvSpPr txBox="1"/>
          <p:nvPr/>
        </p:nvSpPr>
        <p:spPr>
          <a:xfrm>
            <a:off x="18581913" y="9242756"/>
            <a:ext cx="4960611" cy="928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spcBef>
                <a:spcPts val="2900"/>
              </a:spcBef>
              <a:buSzPct val="100000"/>
            </a:pPr>
            <a:r>
              <a:rPr lang="en-IN" sz="4000" b="1" kern="0" dirty="0">
                <a:solidFill>
                  <a:srgbClr val="BE95FF"/>
                </a:solidFill>
                <a:latin typeface="Consolas" panose="020B0609020204030204" pitchFamily="49" charset="0"/>
                <a:ea typeface="+mj-ea"/>
                <a:cs typeface="+mj-cs"/>
                <a:sym typeface="IBM Plex Sans Light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30575617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C785-4B73-1374-CE3A-190BCF86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813481"/>
            <a:ext cx="17141825" cy="1676106"/>
          </a:xfrm>
        </p:spPr>
        <p:txBody>
          <a:bodyPr/>
          <a:lstStyle/>
          <a:p>
            <a:r>
              <a:rPr lang="en-US" sz="9600" dirty="0">
                <a:solidFill>
                  <a:schemeClr val="tx1"/>
                </a:solidFill>
                <a:latin typeface="+mj-lt"/>
              </a:rPr>
              <a:t>Troubleshoot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AB4860-B80A-E3E0-1A24-4210B3E952F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86C17C2C-13ED-63D8-33F8-B7F8FCF5F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pink circle with black text and a circle with a circle and a circle with a circle with a circle with a circle with a circle with a circle with a circle with a circle with a circle&#10;&#10;Description automatically generated">
            <a:extLst>
              <a:ext uri="{FF2B5EF4-FFF2-40B4-BE49-F238E27FC236}">
                <a16:creationId xmlns:a16="http://schemas.microsoft.com/office/drawing/2014/main" id="{40B85026-9D90-C4DE-DE7B-A9E58D61B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9245" y="384047"/>
            <a:ext cx="2859087" cy="28590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134625-820D-67C2-7FE0-DE9896CAF32B}"/>
              </a:ext>
            </a:extLst>
          </p:cNvPr>
          <p:cNvSpPr txBox="1"/>
          <p:nvPr/>
        </p:nvSpPr>
        <p:spPr>
          <a:xfrm>
            <a:off x="20315583" y="-815009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923E26-85F0-6C4F-8990-BB032F20001E}"/>
              </a:ext>
            </a:extLst>
          </p:cNvPr>
          <p:cNvSpPr txBox="1"/>
          <p:nvPr/>
        </p:nvSpPr>
        <p:spPr>
          <a:xfrm>
            <a:off x="1705402" y="2334424"/>
            <a:ext cx="13581376" cy="11095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b="1" dirty="0">
                <a:solidFill>
                  <a:srgbClr val="FF7EB6"/>
                </a:solidFill>
                <a:effectLst/>
                <a:latin typeface="Consolas" panose="020B0609020204030204" pitchFamily="49" charset="0"/>
              </a:rPr>
              <a:t>Install other required packages-</a:t>
            </a:r>
          </a:p>
          <a:p>
            <a:pPr defTabSz="2438400">
              <a:spcBef>
                <a:spcPts val="2900"/>
              </a:spcBef>
              <a:buSzPct val="100000"/>
            </a:pPr>
            <a:endParaRPr lang="en-US" b="1" dirty="0">
              <a:solidFill>
                <a:srgbClr val="FF7EB6"/>
              </a:solidFill>
              <a:effectLst/>
              <a:latin typeface="Consolas" panose="020B0609020204030204" pitchFamily="49" charset="0"/>
            </a:endParaRPr>
          </a:p>
          <a:p>
            <a:pPr defTabSz="2438400">
              <a:spcBef>
                <a:spcPts val="2900"/>
              </a:spcBef>
              <a:buSzPct val="100000"/>
            </a:pPr>
            <a:endParaRPr lang="en-US" b="1" dirty="0">
              <a:solidFill>
                <a:srgbClr val="FF7EB6"/>
              </a:solidFill>
              <a:latin typeface="Consolas" panose="020B0609020204030204" pitchFamily="49" charset="0"/>
            </a:endParaRPr>
          </a:p>
          <a:p>
            <a:pPr defTabSz="2438400">
              <a:spcBef>
                <a:spcPts val="2900"/>
              </a:spcBef>
              <a:buSzPct val="100000"/>
            </a:pPr>
            <a:endParaRPr lang="en-IN" b="1" dirty="0">
              <a:solidFill>
                <a:srgbClr val="FF7EB6"/>
              </a:solidFill>
              <a:latin typeface="Consolas" panose="020B0609020204030204" pitchFamily="49" charset="0"/>
            </a:endParaRPr>
          </a:p>
          <a:p>
            <a:endParaRPr lang="en-IN" b="1" dirty="0">
              <a:solidFill>
                <a:srgbClr val="FF7EB6"/>
              </a:solidFill>
              <a:effectLst/>
              <a:latin typeface="Consolas" panose="020B0609020204030204" pitchFamily="49" charset="0"/>
            </a:endParaRPr>
          </a:p>
          <a:p>
            <a:endParaRPr lang="en-IN" b="1" dirty="0">
              <a:solidFill>
                <a:srgbClr val="FF7EB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1" dirty="0">
                <a:solidFill>
                  <a:srgbClr val="FF7EB6"/>
                </a:solidFill>
                <a:effectLst/>
                <a:latin typeface="Consolas" panose="020B0609020204030204" pitchFamily="49" charset="0"/>
              </a:rPr>
              <a:t>Check </a:t>
            </a:r>
            <a:r>
              <a:rPr lang="en-IN" b="1" dirty="0" err="1">
                <a:solidFill>
                  <a:srgbClr val="FF7EB6"/>
                </a:solidFill>
                <a:effectLst/>
                <a:latin typeface="Consolas" panose="020B0609020204030204" pitchFamily="49" charset="0"/>
              </a:rPr>
              <a:t>qiskit</a:t>
            </a:r>
            <a:r>
              <a:rPr lang="en-IN" b="1" dirty="0">
                <a:solidFill>
                  <a:srgbClr val="FF7EB6"/>
                </a:solidFill>
                <a:effectLst/>
                <a:latin typeface="Consolas" panose="020B0609020204030204" pitchFamily="49" charset="0"/>
              </a:rPr>
              <a:t> version-</a:t>
            </a:r>
            <a:endParaRPr lang="en-IN" b="0" dirty="0">
              <a:solidFill>
                <a:srgbClr val="FF7EB6"/>
              </a:solidFill>
              <a:effectLst/>
              <a:latin typeface="Consolas" panose="020B0609020204030204" pitchFamily="49" charset="0"/>
            </a:endParaRPr>
          </a:p>
          <a:p>
            <a:pPr defTabSz="2438400">
              <a:spcBef>
                <a:spcPts val="2900"/>
              </a:spcBef>
              <a:buSzPct val="100000"/>
            </a:pPr>
            <a:endParaRPr lang="en-IN" b="1" dirty="0">
              <a:solidFill>
                <a:srgbClr val="FF7EB6"/>
              </a:solidFill>
              <a:effectLst/>
              <a:latin typeface="Consolas" panose="020B0609020204030204" pitchFamily="49" charset="0"/>
            </a:endParaRPr>
          </a:p>
          <a:p>
            <a:pPr defTabSz="2438400">
              <a:spcBef>
                <a:spcPts val="2900"/>
              </a:spcBef>
              <a:buSzPct val="100000"/>
            </a:pPr>
            <a:endParaRPr lang="en-US" b="1" dirty="0">
              <a:solidFill>
                <a:srgbClr val="FF7EB6"/>
              </a:solidFill>
              <a:effectLst/>
              <a:latin typeface="Consolas" panose="020B0609020204030204" pitchFamily="49" charset="0"/>
            </a:endParaRPr>
          </a:p>
          <a:p>
            <a:pPr defTabSz="2438400">
              <a:buSzPct val="100000"/>
            </a:pPr>
            <a:endParaRPr lang="en-IN" b="1" dirty="0">
              <a:solidFill>
                <a:srgbClr val="FF7EB6"/>
              </a:solidFill>
              <a:effectLst/>
              <a:latin typeface="Consolas" panose="020B0609020204030204" pitchFamily="49" charset="0"/>
            </a:endParaRPr>
          </a:p>
          <a:p>
            <a:pPr defTabSz="2438400">
              <a:buSzPct val="100000"/>
            </a:pPr>
            <a:endParaRPr lang="en-IN" b="1" dirty="0">
              <a:solidFill>
                <a:srgbClr val="FF7EB6"/>
              </a:solidFill>
              <a:effectLst/>
              <a:latin typeface="Consolas" panose="020B0609020204030204" pitchFamily="49" charset="0"/>
            </a:endParaRPr>
          </a:p>
          <a:p>
            <a:pPr defTabSz="2438400">
              <a:buSzPct val="100000"/>
            </a:pPr>
            <a:r>
              <a:rPr lang="en-IN" b="1" dirty="0">
                <a:solidFill>
                  <a:srgbClr val="FF7EB6"/>
                </a:solidFill>
                <a:effectLst/>
                <a:latin typeface="Consolas" panose="020B0609020204030204" pitchFamily="49" charset="0"/>
              </a:rPr>
              <a:t>Check </a:t>
            </a:r>
            <a:r>
              <a:rPr lang="en-IN" b="1" dirty="0">
                <a:solidFill>
                  <a:srgbClr val="FF7EB6"/>
                </a:solidFill>
                <a:latin typeface="Consolas" panose="020B0609020204030204" pitchFamily="49" charset="0"/>
              </a:rPr>
              <a:t>other dependencies-</a:t>
            </a:r>
            <a:endParaRPr lang="en-IN" b="0" dirty="0">
              <a:solidFill>
                <a:srgbClr val="FF7EB6"/>
              </a:solidFill>
              <a:effectLst/>
              <a:latin typeface="Consolas" panose="020B0609020204030204" pitchFamily="49" charset="0"/>
            </a:endParaRPr>
          </a:p>
          <a:p>
            <a:pPr algn="l" defTabSz="2438400">
              <a:spcBef>
                <a:spcPts val="2900"/>
              </a:spcBef>
              <a:buSzPct val="100000"/>
            </a:pPr>
            <a:endParaRPr lang="en-IN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8DB5364-EF82-B427-DE0C-71C8F2ADD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81762" y="2467816"/>
            <a:ext cx="1892166" cy="1892166"/>
          </a:xfrm>
          <a:prstGeom prst="rect">
            <a:avLst/>
          </a:prstGeom>
        </p:spPr>
      </p:pic>
      <p:pic>
        <p:nvPicPr>
          <p:cNvPr id="11" name="Picture 10" descr="A purple circle with black border&#10;&#10;Description automatically generated">
            <a:extLst>
              <a:ext uri="{FF2B5EF4-FFF2-40B4-BE49-F238E27FC236}">
                <a16:creationId xmlns:a16="http://schemas.microsoft.com/office/drawing/2014/main" id="{63CA5D33-8150-82D4-668C-2F0B8F6C2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81913" y="161291"/>
            <a:ext cx="1898864" cy="1898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18D534-CFD7-77B6-967B-94AABED3F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37661" y="4499071"/>
            <a:ext cx="2355844" cy="2349133"/>
          </a:xfrm>
          <a:prstGeom prst="rect">
            <a:avLst/>
          </a:prstGeom>
        </p:spPr>
      </p:pic>
      <p:pic>
        <p:nvPicPr>
          <p:cNvPr id="13" name="Picture 12" descr="A pink logo in a circle&#10;&#10;Description automatically generated">
            <a:extLst>
              <a:ext uri="{FF2B5EF4-FFF2-40B4-BE49-F238E27FC236}">
                <a16:creationId xmlns:a16="http://schemas.microsoft.com/office/drawing/2014/main" id="{9B8BE3F7-7729-8438-45B0-6208A21730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03112" y="3413899"/>
            <a:ext cx="2066589" cy="2066589"/>
          </a:xfrm>
          <a:prstGeom prst="rect">
            <a:avLst/>
          </a:prstGeom>
        </p:spPr>
      </p:pic>
      <p:pic>
        <p:nvPicPr>
          <p:cNvPr id="15" name="Picture 1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A7BAC868-C4A4-4549-EFDB-6894285AA4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93911" y="6951667"/>
            <a:ext cx="2159646" cy="65272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F4942C4-72B4-95D7-7E79-0D81BE07B9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129137" y="6101904"/>
            <a:ext cx="1689195" cy="66242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9CA5C9CA-45CA-36FE-6802-6FBD4EBA2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390" y="2997102"/>
            <a:ext cx="13662667" cy="341632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!pip install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qiskit_aer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!pip install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qiskit_ibm_runtime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!pip install matplotlib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!pip install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pylatexenc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!pip install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git+https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://github.com/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qiskit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-community/Quantum-Challenge-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Grader.git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32D6BCB-B6DD-C481-ED22-60BA2A729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8994" y="7668142"/>
            <a:ext cx="13674063" cy="206210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#If you see a version lower than 1.2, you'll need to restart your kernel and re-run the code.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import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qiskit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qiskit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JetBrains Mono"/>
              </a:rPr>
              <a:t>__version__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3DE9F444-F3E3-B9A4-70AC-B2A8EF2CD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390" y="10984966"/>
            <a:ext cx="13750263" cy="120032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Your `qc-grader` should be version 0.19.0 or higher.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!pip show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pylatexenc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matplotlib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qc_grader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7C59CA-4776-04B5-78FA-DCAD2EDBB732}"/>
              </a:ext>
            </a:extLst>
          </p:cNvPr>
          <p:cNvSpPr txBox="1"/>
          <p:nvPr/>
        </p:nvSpPr>
        <p:spPr>
          <a:xfrm>
            <a:off x="16753114" y="8690413"/>
            <a:ext cx="7162800" cy="396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**Y</a:t>
            </a:r>
            <a:r>
              <a:rPr lang="en-US" sz="3200" dirty="0">
                <a:effectLst/>
                <a:latin typeface="Consolas" panose="020B0609020204030204" pitchFamily="49" charset="0"/>
              </a:rPr>
              <a:t>ou may see this error at the end of installs: </a:t>
            </a:r>
          </a:p>
          <a:p>
            <a:r>
              <a:rPr lang="en-US" sz="3200" b="1" dirty="0">
                <a:solidFill>
                  <a:srgbClr val="BE95FF"/>
                </a:solidFill>
                <a:effectLst/>
                <a:latin typeface="Consolas" panose="020B0609020204030204" pitchFamily="49" charset="0"/>
              </a:rPr>
              <a:t>`ERROR: pip's dependency resolver does not currently take into account all the packages that are installed.`</a:t>
            </a:r>
            <a:br>
              <a:rPr lang="en-US" sz="3200" dirty="0">
                <a:effectLst/>
                <a:latin typeface="Consolas" panose="020B0609020204030204" pitchFamily="49" charset="0"/>
              </a:rPr>
            </a:br>
            <a:r>
              <a:rPr lang="en-US" sz="3200" dirty="0">
                <a:effectLst/>
                <a:latin typeface="Consolas" panose="020B0609020204030204" pitchFamily="49" charset="0"/>
              </a:rPr>
              <a:t>It is safe to ignore that particular error.</a:t>
            </a:r>
          </a:p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IN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650806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C785-4B73-1374-CE3A-190BCF86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843352"/>
            <a:ext cx="17141825" cy="1676106"/>
          </a:xfrm>
        </p:spPr>
        <p:txBody>
          <a:bodyPr/>
          <a:lstStyle/>
          <a:p>
            <a:r>
              <a:rPr lang="en-IN" sz="8800" dirty="0">
                <a:solidFill>
                  <a:schemeClr val="tx1"/>
                </a:solidFill>
                <a:effectLst/>
                <a:latin typeface="+mj-lt"/>
              </a:rPr>
              <a:t>Configure</a:t>
            </a:r>
            <a:r>
              <a:rPr lang="en-IN" sz="8800" b="1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N" sz="8800" dirty="0">
                <a:solidFill>
                  <a:schemeClr val="tx1"/>
                </a:solidFill>
                <a:effectLst/>
                <a:latin typeface="+mj-lt"/>
              </a:rPr>
              <a:t>your</a:t>
            </a:r>
            <a:r>
              <a:rPr lang="en-IN" sz="8800" b="1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N" sz="8800" dirty="0">
                <a:solidFill>
                  <a:schemeClr val="tx1"/>
                </a:solidFill>
                <a:effectLst/>
                <a:latin typeface="+mj-lt"/>
              </a:rPr>
              <a:t>environment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AB4860-B80A-E3E0-1A24-4210B3E952F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76072" y="12801600"/>
            <a:ext cx="4956176" cy="381000"/>
          </a:xfrm>
        </p:spPr>
        <p:txBody>
          <a:bodyPr/>
          <a:lstStyle/>
          <a:p>
            <a:r>
              <a:rPr lang="en-US" dirty="0"/>
              <a:t>Qiskit Fall Fest 2024</a:t>
            </a:r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86C17C2C-13ED-63D8-33F8-B7F8FCF5F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A pink circle with black text and a circle with a circle and a circle with a circle with a circle with a circle with a circle with a circle with a circle with a circle with a circle&#10;&#10;Description automatically generated">
            <a:extLst>
              <a:ext uri="{FF2B5EF4-FFF2-40B4-BE49-F238E27FC236}">
                <a16:creationId xmlns:a16="http://schemas.microsoft.com/office/drawing/2014/main" id="{40B85026-9D90-C4DE-DE7B-A9E58D61B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9245" y="384047"/>
            <a:ext cx="2859087" cy="28590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134625-820D-67C2-7FE0-DE9896CAF32B}"/>
              </a:ext>
            </a:extLst>
          </p:cNvPr>
          <p:cNvSpPr txBox="1"/>
          <p:nvPr/>
        </p:nvSpPr>
        <p:spPr>
          <a:xfrm>
            <a:off x="20315583" y="-815009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US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923E26-85F0-6C4F-8990-BB032F20001E}"/>
              </a:ext>
            </a:extLst>
          </p:cNvPr>
          <p:cNvSpPr txBox="1"/>
          <p:nvPr/>
        </p:nvSpPr>
        <p:spPr>
          <a:xfrm>
            <a:off x="793214" y="3014603"/>
            <a:ext cx="16923286" cy="10047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742950" indent="-742950" algn="just">
              <a:buFont typeface="+mj-lt"/>
              <a:buAutoNum type="arabicPeriod"/>
            </a:pPr>
            <a:r>
              <a:rPr lang="en-US" b="0" dirty="0">
                <a:effectLst/>
                <a:latin typeface="Consolas" panose="020B0609020204030204" pitchFamily="49" charset="0"/>
              </a:rPr>
              <a:t>Navigate to the [IBM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QuantumPlatform</a:t>
            </a:r>
            <a:r>
              <a:rPr lang="en-US" b="0" dirty="0">
                <a:effectLst/>
                <a:latin typeface="Consolas" panose="020B0609020204030204" pitchFamily="49" charset="0"/>
              </a:rPr>
              <a:t>] (</a:t>
            </a:r>
            <a:r>
              <a:rPr lang="en-US" b="0" u="sng" dirty="0">
                <a:effectLst/>
                <a:latin typeface="Consolas" panose="020B0609020204030204" pitchFamily="49" charset="0"/>
              </a:rPr>
              <a:t>https://quantum.ibm.com/</a:t>
            </a:r>
            <a:r>
              <a:rPr lang="en-US" b="0" dirty="0">
                <a:effectLst/>
                <a:latin typeface="Consolas" panose="020B0609020204030204" pitchFamily="49" charset="0"/>
              </a:rPr>
              <a:t>)</a:t>
            </a: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US" b="0" dirty="0">
                <a:effectLst/>
                <a:latin typeface="Consolas" panose="020B0609020204030204" pitchFamily="49" charset="0"/>
              </a:rPr>
              <a:t>Make sure you log in using the same email you registered for </a:t>
            </a:r>
            <a:r>
              <a:rPr lang="en-US" dirty="0">
                <a:latin typeface="Consolas" panose="020B0609020204030204" pitchFamily="49" charset="0"/>
              </a:rPr>
              <a:t>this event with.</a:t>
            </a:r>
            <a:endParaRPr lang="en-US" b="0" dirty="0">
              <a:effectLst/>
              <a:latin typeface="Consolas" panose="020B0609020204030204" pitchFamily="49" charset="0"/>
            </a:endParaRP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US" b="0" dirty="0">
                <a:effectLst/>
                <a:latin typeface="Consolas" panose="020B0609020204030204" pitchFamily="49" charset="0"/>
              </a:rPr>
              <a:t>Look to the top right corner, click and copy your API token.</a:t>
            </a: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In the code below, replace `deleteThisAndPasteYourTokenHere` with your token.   </a:t>
            </a:r>
            <a:endParaRPr lang="en-US" b="1" dirty="0">
              <a:solidFill>
                <a:srgbClr val="FF7EB6"/>
              </a:solidFill>
              <a:latin typeface="Consolas" panose="020B0609020204030204" pitchFamily="49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en-IN" b="1" dirty="0">
              <a:solidFill>
                <a:srgbClr val="FF7EB6"/>
              </a:solidFill>
              <a:latin typeface="Consolas" panose="020B0609020204030204" pitchFamily="49" charset="0"/>
            </a:endParaRPr>
          </a:p>
          <a:p>
            <a:endParaRPr lang="en-IN" b="1" dirty="0">
              <a:solidFill>
                <a:srgbClr val="FF7EB6"/>
              </a:solidFill>
              <a:effectLst/>
              <a:latin typeface="Consolas" panose="020B0609020204030204" pitchFamily="49" charset="0"/>
            </a:endParaRPr>
          </a:p>
          <a:p>
            <a:pPr defTabSz="2438400">
              <a:spcBef>
                <a:spcPts val="2900"/>
              </a:spcBef>
              <a:buSzPct val="100000"/>
            </a:pPr>
            <a:endParaRPr lang="en-IN" b="1" dirty="0">
              <a:solidFill>
                <a:srgbClr val="FF7EB6"/>
              </a:solidFill>
              <a:effectLst/>
              <a:latin typeface="Consolas" panose="020B0609020204030204" pitchFamily="49" charset="0"/>
            </a:endParaRPr>
          </a:p>
          <a:p>
            <a:pPr defTabSz="2438400">
              <a:spcBef>
                <a:spcPts val="2900"/>
              </a:spcBef>
              <a:buSzPct val="100000"/>
            </a:pPr>
            <a:endParaRPr lang="en-US" b="1" dirty="0">
              <a:solidFill>
                <a:srgbClr val="FF7EB6"/>
              </a:solidFill>
              <a:effectLst/>
              <a:latin typeface="Consolas" panose="020B0609020204030204" pitchFamily="49" charset="0"/>
            </a:endParaRPr>
          </a:p>
          <a:p>
            <a:pPr defTabSz="2438400">
              <a:buSzPct val="100000"/>
            </a:pPr>
            <a:endParaRPr lang="en-IN" b="1" dirty="0">
              <a:solidFill>
                <a:srgbClr val="FF7EB6"/>
              </a:solidFill>
              <a:effectLst/>
              <a:latin typeface="Consolas" panose="020B0609020204030204" pitchFamily="49" charset="0"/>
            </a:endParaRPr>
          </a:p>
          <a:p>
            <a:pPr defTabSz="2438400">
              <a:buSzPct val="100000"/>
            </a:pPr>
            <a:endParaRPr lang="en-IN" b="1" dirty="0">
              <a:solidFill>
                <a:srgbClr val="FF7EB6"/>
              </a:solidFill>
              <a:effectLst/>
              <a:latin typeface="Consolas" panose="020B0609020204030204" pitchFamily="49" charset="0"/>
            </a:endParaRPr>
          </a:p>
          <a:p>
            <a:pPr algn="l" defTabSz="2438400">
              <a:spcBef>
                <a:spcPts val="2900"/>
              </a:spcBef>
              <a:buSzPct val="100000"/>
            </a:pPr>
            <a:endParaRPr lang="en-IN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8DB5364-EF82-B427-DE0C-71C8F2ADD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81762" y="2467816"/>
            <a:ext cx="1892166" cy="1892166"/>
          </a:xfrm>
          <a:prstGeom prst="rect">
            <a:avLst/>
          </a:prstGeom>
        </p:spPr>
      </p:pic>
      <p:pic>
        <p:nvPicPr>
          <p:cNvPr id="11" name="Picture 10" descr="A purple circle with black border&#10;&#10;Description automatically generated">
            <a:extLst>
              <a:ext uri="{FF2B5EF4-FFF2-40B4-BE49-F238E27FC236}">
                <a16:creationId xmlns:a16="http://schemas.microsoft.com/office/drawing/2014/main" id="{63CA5D33-8150-82D4-668C-2F0B8F6C2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81913" y="161291"/>
            <a:ext cx="1898864" cy="1898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18D534-CFD7-77B6-967B-94AABED3F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37661" y="4499071"/>
            <a:ext cx="2355844" cy="2349133"/>
          </a:xfrm>
          <a:prstGeom prst="rect">
            <a:avLst/>
          </a:prstGeom>
        </p:spPr>
      </p:pic>
      <p:pic>
        <p:nvPicPr>
          <p:cNvPr id="13" name="Picture 12" descr="A pink logo in a circle&#10;&#10;Description automatically generated">
            <a:extLst>
              <a:ext uri="{FF2B5EF4-FFF2-40B4-BE49-F238E27FC236}">
                <a16:creationId xmlns:a16="http://schemas.microsoft.com/office/drawing/2014/main" id="{9B8BE3F7-7729-8438-45B0-6208A21730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03112" y="3413899"/>
            <a:ext cx="2066589" cy="2066589"/>
          </a:xfrm>
          <a:prstGeom prst="rect">
            <a:avLst/>
          </a:prstGeom>
        </p:spPr>
      </p:pic>
      <p:pic>
        <p:nvPicPr>
          <p:cNvPr id="15" name="Picture 14" descr="A pink background with black letters&#10;&#10;Description automatically generated">
            <a:extLst>
              <a:ext uri="{FF2B5EF4-FFF2-40B4-BE49-F238E27FC236}">
                <a16:creationId xmlns:a16="http://schemas.microsoft.com/office/drawing/2014/main" id="{A7BAC868-C4A4-4549-EFDB-6894285AA4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93911" y="6951667"/>
            <a:ext cx="2159646" cy="65272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F4942C4-72B4-95D7-7E79-0D81BE07B9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129137" y="6101904"/>
            <a:ext cx="1689195" cy="662429"/>
          </a:xfrm>
          <a:prstGeom prst="rect">
            <a:avLst/>
          </a:prstGeom>
        </p:spPr>
      </p:pic>
      <p:sp>
        <p:nvSpPr>
          <p:cNvPr id="19" name="Rectangle 1">
            <a:extLst>
              <a:ext uri="{FF2B5EF4-FFF2-40B4-BE49-F238E27FC236}">
                <a16:creationId xmlns:a16="http://schemas.microsoft.com/office/drawing/2014/main" id="{B8263096-7B46-8A25-4123-AF1B05DC3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4033" y="7727822"/>
            <a:ext cx="15651774" cy="304698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## Save your API token to track your progress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#You do not need quotation marks around your API token!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%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set_env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QXToken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=deleteThisAndPasteYourTokenHere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Make sure there is no space between the equal sign</a:t>
            </a:r>
            <a:r>
              <a:rPr lang="en-US" altLang="en-US" sz="3200" dirty="0">
                <a:solidFill>
                  <a:srgbClr val="7A7E85"/>
                </a:solidFill>
                <a:latin typeface="JetBrains Mono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and the beginning of your token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20000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Quantum_Presentation_Template_Plex_Embed" id="{E751D091-48B7-B947-A3EB-61D5938A941E}" vid="{BBD60A32-9C2D-5B41-BB36-F4AA98EC1F0C}"/>
    </a:ext>
  </a:extLst>
</a:theme>
</file>

<file path=ppt/theme/theme2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ppt/theme/theme3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presentation template</Template>
  <TotalTime>3125</TotalTime>
  <Words>2184</Words>
  <Application>Microsoft Office PowerPoint</Application>
  <PresentationFormat>Custom</PresentationFormat>
  <Paragraphs>220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Consolas</vt:lpstr>
      <vt:lpstr>Courier New</vt:lpstr>
      <vt:lpstr>IBM Plex Mono</vt:lpstr>
      <vt:lpstr>IBM Plex Sans</vt:lpstr>
      <vt:lpstr>IBM Plex Sans ExtLt</vt:lpstr>
      <vt:lpstr>IBM Plex Sans Light</vt:lpstr>
      <vt:lpstr>JetBrains Mono</vt:lpstr>
      <vt:lpstr>IBM presentation template</vt:lpstr>
      <vt:lpstr>Welcome to the Qiskit Fall Fest 2024!  </vt:lpstr>
      <vt:lpstr> The Qiskit Fall Fest is a massive event, featuring thousands of students worldwide who are all learning about quantum computing and Qiskit.   As part of the Qiskit Fall Fest, IBM Quantum has created a series of notebooks to work through, which all include coding challenges and Qiskit tutorials. </vt:lpstr>
      <vt:lpstr>Graded Notebook 1:  Welcome and Hello World  </vt:lpstr>
      <vt:lpstr>PowerPoint Presentation</vt:lpstr>
      <vt:lpstr>Qiskit</vt:lpstr>
      <vt:lpstr>PowerPoint Presentation</vt:lpstr>
      <vt:lpstr>Install Qiskit</vt:lpstr>
      <vt:lpstr>Troubleshoot</vt:lpstr>
      <vt:lpstr>Configure your environment</vt:lpstr>
      <vt:lpstr>Configure your environment </vt:lpstr>
      <vt:lpstr>Configure your environment</vt:lpstr>
      <vt:lpstr>Exercise 1: Testing the grader cell  </vt:lpstr>
      <vt:lpstr>Potential fixes for some common errors</vt:lpstr>
      <vt:lpstr>Generate a two-qubit Bell state using Qiskit patterns</vt:lpstr>
      <vt:lpstr>Qiskit pattern step 1: Map circuits and operators</vt:lpstr>
      <vt:lpstr>Qiskit pattern step 1: Map circuits and operators</vt:lpstr>
      <vt:lpstr>Exercise 2:Operators  </vt:lpstr>
      <vt:lpstr>Potential fixes for some common errors</vt:lpstr>
      <vt:lpstr>Qiskit pattern step 2: Optimize the circuit</vt:lpstr>
      <vt:lpstr>Qiskit pattern step 3: Execute the circuit </vt:lpstr>
      <vt:lpstr>Qiskit pattern step 4: Post-process the results</vt:lpstr>
      <vt:lpstr>PowerPoint Presentation</vt:lpstr>
      <vt:lpstr>Thank you! 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Templates  Sample layouts</dc:title>
  <dc:subject/>
  <dc:creator>NATALIE TAYLOR</dc:creator>
  <cp:keywords/>
  <dc:description/>
  <cp:lastModifiedBy>Aurum Joshi</cp:lastModifiedBy>
  <cp:revision>142</cp:revision>
  <cp:lastPrinted>2019-04-25T15:14:05Z</cp:lastPrinted>
  <dcterms:created xsi:type="dcterms:W3CDTF">2024-04-30T19:03:56Z</dcterms:created>
  <dcterms:modified xsi:type="dcterms:W3CDTF">2024-09-27T17:35:00Z</dcterms:modified>
  <cp:category/>
</cp:coreProperties>
</file>